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1"/>
  </p:notesMasterIdLst>
  <p:sldIdLst>
    <p:sldId id="285" r:id="rId2"/>
    <p:sldId id="315" r:id="rId3"/>
    <p:sldId id="314" r:id="rId4"/>
    <p:sldId id="372" r:id="rId5"/>
    <p:sldId id="278" r:id="rId6"/>
    <p:sldId id="277" r:id="rId7"/>
    <p:sldId id="373" r:id="rId8"/>
    <p:sldId id="280" r:id="rId9"/>
    <p:sldId id="374" r:id="rId10"/>
    <p:sldId id="312" r:id="rId11"/>
    <p:sldId id="375" r:id="rId12"/>
    <p:sldId id="281" r:id="rId13"/>
    <p:sldId id="288" r:id="rId14"/>
    <p:sldId id="289" r:id="rId15"/>
    <p:sldId id="361" r:id="rId16"/>
    <p:sldId id="362" r:id="rId17"/>
    <p:sldId id="363" r:id="rId18"/>
    <p:sldId id="364" r:id="rId19"/>
    <p:sldId id="331" r:id="rId20"/>
    <p:sldId id="332" r:id="rId21"/>
    <p:sldId id="366" r:id="rId22"/>
    <p:sldId id="369" r:id="rId23"/>
    <p:sldId id="370" r:id="rId24"/>
    <p:sldId id="291" r:id="rId25"/>
    <p:sldId id="340" r:id="rId26"/>
    <p:sldId id="393" r:id="rId27"/>
    <p:sldId id="342" r:id="rId28"/>
    <p:sldId id="293" r:id="rId29"/>
    <p:sldId id="344" r:id="rId30"/>
    <p:sldId id="294" r:id="rId31"/>
    <p:sldId id="346" r:id="rId32"/>
    <p:sldId id="295" r:id="rId33"/>
    <p:sldId id="296" r:id="rId34"/>
    <p:sldId id="350" r:id="rId35"/>
    <p:sldId id="351" r:id="rId36"/>
    <p:sldId id="352" r:id="rId37"/>
    <p:sldId id="353" r:id="rId38"/>
    <p:sldId id="354" r:id="rId39"/>
    <p:sldId id="355" r:id="rId40"/>
    <p:sldId id="357" r:id="rId41"/>
    <p:sldId id="358" r:id="rId42"/>
    <p:sldId id="359" r:id="rId43"/>
    <p:sldId id="376" r:id="rId44"/>
    <p:sldId id="300" r:id="rId45"/>
    <p:sldId id="301" r:id="rId46"/>
    <p:sldId id="302" r:id="rId47"/>
    <p:sldId id="303" r:id="rId48"/>
    <p:sldId id="304" r:id="rId49"/>
    <p:sldId id="305" r:id="rId50"/>
    <p:sldId id="306" r:id="rId51"/>
    <p:sldId id="307" r:id="rId52"/>
    <p:sldId id="308" r:id="rId53"/>
    <p:sldId id="309" r:id="rId54"/>
    <p:sldId id="310" r:id="rId55"/>
    <p:sldId id="377" r:id="rId56"/>
    <p:sldId id="264" r:id="rId57"/>
    <p:sldId id="279" r:id="rId58"/>
    <p:sldId id="311" r:id="rId59"/>
    <p:sldId id="379" r:id="rId60"/>
    <p:sldId id="265" r:id="rId61"/>
    <p:sldId id="266" r:id="rId62"/>
    <p:sldId id="267" r:id="rId63"/>
    <p:sldId id="269" r:id="rId64"/>
    <p:sldId id="271" r:id="rId65"/>
    <p:sldId id="272" r:id="rId66"/>
    <p:sldId id="273" r:id="rId67"/>
    <p:sldId id="274" r:id="rId68"/>
    <p:sldId id="394" r:id="rId69"/>
    <p:sldId id="378" r:id="rId70"/>
    <p:sldId id="380" r:id="rId71"/>
    <p:sldId id="381" r:id="rId72"/>
    <p:sldId id="383" r:id="rId73"/>
    <p:sldId id="384" r:id="rId74"/>
    <p:sldId id="382" r:id="rId75"/>
    <p:sldId id="399" r:id="rId76"/>
    <p:sldId id="400" r:id="rId77"/>
    <p:sldId id="401" r:id="rId78"/>
    <p:sldId id="318" r:id="rId79"/>
    <p:sldId id="360" r:id="rId8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23" autoAdjust="0"/>
    <p:restoredTop sz="94984" autoAdjust="0"/>
  </p:normalViewPr>
  <p:slideViewPr>
    <p:cSldViewPr snapToGrid="0">
      <p:cViewPr varScale="1">
        <p:scale>
          <a:sx n="104" d="100"/>
          <a:sy n="104" d="100"/>
        </p:scale>
        <p:origin x="348" y="11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38" d="100"/>
        <a:sy n="138" d="100"/>
      </p:scale>
      <p:origin x="0" y="-1236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localhost\Users\Diane\Documents\1%20Stollenwerks%20Inc\ASPPH\Survey\surveyresponsedata\ASPPH%20SurveySummary_SWI.xls"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localhost\Users\Diane\Documents\1%20Stollenwerks%20Inc\ASPPH\Survey\surveyresponsedata\ASPPH%20SurveySummary_SWI.xls" TargetMode="External"/><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3" Type="http://schemas.openxmlformats.org/officeDocument/2006/relationships/oleObject" Target="file:///\\localhost\Users\Diane\Documents\1%20Stollenwerks%20Inc\ASPPH\Survey\surveyresponsedata\ASPPH%20SurveySummary_SWI.xls" TargetMode="External"/><Relationship Id="rId2" Type="http://schemas.microsoft.com/office/2011/relationships/chartColorStyle" Target="colors10.xml"/><Relationship Id="rId1" Type="http://schemas.microsoft.com/office/2011/relationships/chartStyle" Target="style10.xml"/></Relationships>
</file>

<file path=ppt/charts/_rels/chart12.xml.rels><?xml version="1.0" encoding="UTF-8" standalone="yes"?>
<Relationships xmlns="http://schemas.openxmlformats.org/package/2006/relationships"><Relationship Id="rId3" Type="http://schemas.openxmlformats.org/officeDocument/2006/relationships/oleObject" Target="file:///\\localhost\Users\Diane\Documents\1%20Stollenwerks%20Inc\ASPPH\Survey\surveyresponsedata\ASPPH%20SurveySummary_SWI.xls" TargetMode="External"/><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oleObject" Target="file:///\\localhost\Users\Diane\Documents\1%20Stollenwerks%20Inc\ASPPH\Survey\surveyresponsedata\ASPPH%20SurveySummary_SWI.xls"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localhost\Users\Diane\Documents\1%20Stollenwerks%20Inc\ASPPH\Survey\surveyresponsedata\ASPPH%20SurveySummary_SWI.xls"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1" Type="http://schemas.openxmlformats.org/officeDocument/2006/relationships/oleObject" Target="file:///\\localhost\Volumes\HOMEMACPORT\1%20Stollenwerks%20Inc\ASPPH\Survey\surveyresponsedata\ASPPH%20SurveySummary_SWI.xls"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file:///\\localhost\Users\Diane\Documents\1%20Stollenwerks%20Inc\ASPPH\Survey\surveyresponsedata\ASPPH%20SurveySummary_SWI.xls"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file:///\\localhost\Users\Diane\Documents\1%20Stollenwerks%20Inc\ASPPH\Survey\surveyresponsedata\ASPPH%20SurveySummary_SWI.xls"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oleObject" Target="file:///\\localhost\Users\Diane\Documents\1%20Stollenwerks%20Inc\ASPPH\Survey\surveyresponsedata\ASPPH%20SurveySummary_SWI.xls" TargetMode="External"/><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oleObject" Target="file:///\\localhost\Users\Diane\Documents\1%20Stollenwerks%20Inc\ASPPH\Survey\surveyresponsedata\ASPPH%20SurveySummary_SWI.xls" TargetMode="External"/><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oleObject" Target="file:///\\localhost\Users\Diane\Documents\1%20Stollenwerks%20Inc\ASPPH\Survey\surveyresponsedata\ASPPH%20SurveySummary_SWI.xls"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'Q1 charts cont'!$B$1</c:f>
              <c:strCache>
                <c:ptCount val="1"/>
                <c:pt idx="0">
                  <c:v>Specific contracts or agreements in place to provide these services to external groups</c:v>
                </c:pt>
              </c:strCache>
            </c:strRef>
          </c:tx>
          <c:spPr>
            <a:solidFill>
              <a:srgbClr val="0070C0"/>
            </a:solidFill>
            <a:ln>
              <a:noFill/>
            </a:ln>
            <a:effectLst/>
          </c:spPr>
          <c:invertIfNegative val="0"/>
          <c:cat>
            <c:strRef>
              <c:f>'Q1 charts cont'!$A$2:$A$9</c:f>
              <c:strCache>
                <c:ptCount val="8"/>
                <c:pt idx="0">
                  <c:v>Strategic planning and facilitation with external entities</c:v>
                </c:pt>
                <c:pt idx="1">
                  <c:v>Conducting research focused on health system initiatives in population health</c:v>
                </c:pt>
                <c:pt idx="2">
                  <c:v>Convening cross-sectoral partners</c:v>
                </c:pt>
                <c:pt idx="3">
                  <c:v>Program monitoring and evaluation</c:v>
                </c:pt>
                <c:pt idx="4">
                  <c:v>Continuing education (students, workforce education, engagement of students in population health improvement efforts, interprofessional education)</c:v>
                </c:pt>
                <c:pt idx="5">
                  <c:v>Advancing the scholarship and/or developing the evidence base for population health</c:v>
                </c:pt>
                <c:pt idx="6">
                  <c:v>Providing expertise in data analytics, intelligence, modeling, big data, health informatics</c:v>
                </c:pt>
                <c:pt idx="7">
                  <c:v>Providing expertise in community engagement</c:v>
                </c:pt>
              </c:strCache>
            </c:strRef>
          </c:cat>
          <c:val>
            <c:numRef>
              <c:f>'Q1 charts cont'!$B$2:$B$9</c:f>
              <c:numCache>
                <c:formatCode>General</c:formatCode>
                <c:ptCount val="8"/>
                <c:pt idx="0">
                  <c:v>17</c:v>
                </c:pt>
                <c:pt idx="1">
                  <c:v>21</c:v>
                </c:pt>
                <c:pt idx="2">
                  <c:v>22</c:v>
                </c:pt>
                <c:pt idx="3">
                  <c:v>25</c:v>
                </c:pt>
                <c:pt idx="4">
                  <c:v>22</c:v>
                </c:pt>
                <c:pt idx="5">
                  <c:v>18</c:v>
                </c:pt>
                <c:pt idx="6">
                  <c:v>24</c:v>
                </c:pt>
                <c:pt idx="7">
                  <c:v>28</c:v>
                </c:pt>
              </c:numCache>
            </c:numRef>
          </c:val>
          <c:extLst>
            <c:ext xmlns:c16="http://schemas.microsoft.com/office/drawing/2014/chart" uri="{C3380CC4-5D6E-409C-BE32-E72D297353CC}">
              <c16:uniqueId val="{00000000-21E0-45BF-8873-2C850A6B932A}"/>
            </c:ext>
          </c:extLst>
        </c:ser>
        <c:ser>
          <c:idx val="1"/>
          <c:order val="1"/>
          <c:tx>
            <c:strRef>
              <c:f>'Q1 charts cont'!$C$1</c:f>
              <c:strCache>
                <c:ptCount val="1"/>
                <c:pt idx="0">
                  <c:v>Included in our school or program annual work plan or strategic plan</c:v>
                </c:pt>
              </c:strCache>
            </c:strRef>
          </c:tx>
          <c:spPr>
            <a:solidFill>
              <a:srgbClr val="FF0000"/>
            </a:solidFill>
            <a:ln>
              <a:noFill/>
            </a:ln>
            <a:effectLst/>
          </c:spPr>
          <c:invertIfNegative val="0"/>
          <c:cat>
            <c:strRef>
              <c:f>'Q1 charts cont'!$A$2:$A$9</c:f>
              <c:strCache>
                <c:ptCount val="8"/>
                <c:pt idx="0">
                  <c:v>Strategic planning and facilitation with external entities</c:v>
                </c:pt>
                <c:pt idx="1">
                  <c:v>Conducting research focused on health system initiatives in population health</c:v>
                </c:pt>
                <c:pt idx="2">
                  <c:v>Convening cross-sectoral partners</c:v>
                </c:pt>
                <c:pt idx="3">
                  <c:v>Program monitoring and evaluation</c:v>
                </c:pt>
                <c:pt idx="4">
                  <c:v>Continuing education (students, workforce education, engagement of students in population health improvement efforts, interprofessional education)</c:v>
                </c:pt>
                <c:pt idx="5">
                  <c:v>Advancing the scholarship and/or developing the evidence base for population health</c:v>
                </c:pt>
                <c:pt idx="6">
                  <c:v>Providing expertise in data analytics, intelligence, modeling, big data, health informatics</c:v>
                </c:pt>
                <c:pt idx="7">
                  <c:v>Providing expertise in community engagement</c:v>
                </c:pt>
              </c:strCache>
            </c:strRef>
          </c:cat>
          <c:val>
            <c:numRef>
              <c:f>'Q1 charts cont'!$C$2:$C$9</c:f>
              <c:numCache>
                <c:formatCode>General</c:formatCode>
                <c:ptCount val="8"/>
                <c:pt idx="0">
                  <c:v>25</c:v>
                </c:pt>
                <c:pt idx="1">
                  <c:v>20</c:v>
                </c:pt>
                <c:pt idx="2">
                  <c:v>20</c:v>
                </c:pt>
                <c:pt idx="3">
                  <c:v>15</c:v>
                </c:pt>
                <c:pt idx="4">
                  <c:v>32</c:v>
                </c:pt>
                <c:pt idx="5">
                  <c:v>30</c:v>
                </c:pt>
                <c:pt idx="6">
                  <c:v>21</c:v>
                </c:pt>
                <c:pt idx="7">
                  <c:v>22</c:v>
                </c:pt>
              </c:numCache>
            </c:numRef>
          </c:val>
          <c:extLst>
            <c:ext xmlns:c16="http://schemas.microsoft.com/office/drawing/2014/chart" uri="{C3380CC4-5D6E-409C-BE32-E72D297353CC}">
              <c16:uniqueId val="{00000001-21E0-45BF-8873-2C850A6B932A}"/>
            </c:ext>
          </c:extLst>
        </c:ser>
        <c:ser>
          <c:idx val="2"/>
          <c:order val="2"/>
          <c:tx>
            <c:strRef>
              <c:f>'Q1 charts cont'!$D$1</c:f>
              <c:strCache>
                <c:ptCount val="1"/>
                <c:pt idx="0">
                  <c:v>Individual faculty engaged independently (no formal approach of the school or program)</c:v>
                </c:pt>
              </c:strCache>
            </c:strRef>
          </c:tx>
          <c:spPr>
            <a:solidFill>
              <a:srgbClr val="00B050"/>
            </a:solidFill>
            <a:ln>
              <a:noFill/>
            </a:ln>
            <a:effectLst/>
          </c:spPr>
          <c:invertIfNegative val="0"/>
          <c:cat>
            <c:strRef>
              <c:f>'Q1 charts cont'!$A$2:$A$9</c:f>
              <c:strCache>
                <c:ptCount val="8"/>
                <c:pt idx="0">
                  <c:v>Strategic planning and facilitation with external entities</c:v>
                </c:pt>
                <c:pt idx="1">
                  <c:v>Conducting research focused on health system initiatives in population health</c:v>
                </c:pt>
                <c:pt idx="2">
                  <c:v>Convening cross-sectoral partners</c:v>
                </c:pt>
                <c:pt idx="3">
                  <c:v>Program monitoring and evaluation</c:v>
                </c:pt>
                <c:pt idx="4">
                  <c:v>Continuing education (students, workforce education, engagement of students in population health improvement efforts, interprofessional education)</c:v>
                </c:pt>
                <c:pt idx="5">
                  <c:v>Advancing the scholarship and/or developing the evidence base for population health</c:v>
                </c:pt>
                <c:pt idx="6">
                  <c:v>Providing expertise in data analytics, intelligence, modeling, big data, health informatics</c:v>
                </c:pt>
                <c:pt idx="7">
                  <c:v>Providing expertise in community engagement</c:v>
                </c:pt>
              </c:strCache>
            </c:strRef>
          </c:cat>
          <c:val>
            <c:numRef>
              <c:f>'Q1 charts cont'!$D$2:$D$9</c:f>
              <c:numCache>
                <c:formatCode>General</c:formatCode>
                <c:ptCount val="8"/>
                <c:pt idx="0">
                  <c:v>26</c:v>
                </c:pt>
                <c:pt idx="1">
                  <c:v>29</c:v>
                </c:pt>
                <c:pt idx="2">
                  <c:v>33</c:v>
                </c:pt>
                <c:pt idx="3">
                  <c:v>35</c:v>
                </c:pt>
                <c:pt idx="4">
                  <c:v>25</c:v>
                </c:pt>
                <c:pt idx="5">
                  <c:v>31</c:v>
                </c:pt>
                <c:pt idx="6">
                  <c:v>35</c:v>
                </c:pt>
                <c:pt idx="7">
                  <c:v>36</c:v>
                </c:pt>
              </c:numCache>
            </c:numRef>
          </c:val>
          <c:extLst>
            <c:ext xmlns:c16="http://schemas.microsoft.com/office/drawing/2014/chart" uri="{C3380CC4-5D6E-409C-BE32-E72D297353CC}">
              <c16:uniqueId val="{00000002-21E0-45BF-8873-2C850A6B932A}"/>
            </c:ext>
          </c:extLst>
        </c:ser>
        <c:dLbls>
          <c:showLegendKey val="0"/>
          <c:showVal val="0"/>
          <c:showCatName val="0"/>
          <c:showSerName val="0"/>
          <c:showPercent val="0"/>
          <c:showBubbleSize val="0"/>
        </c:dLbls>
        <c:gapWidth val="182"/>
        <c:axId val="-2087016336"/>
        <c:axId val="2125729664"/>
      </c:barChart>
      <c:catAx>
        <c:axId val="-20870163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2125729664"/>
        <c:crosses val="autoZero"/>
        <c:auto val="1"/>
        <c:lblAlgn val="ctr"/>
        <c:lblOffset val="100"/>
        <c:noMultiLvlLbl val="0"/>
      </c:catAx>
      <c:valAx>
        <c:axId val="212572966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87016336"/>
        <c:crosses val="autoZero"/>
        <c:crossBetween val="between"/>
      </c:valAx>
      <c:spPr>
        <a:noFill/>
        <a:ln>
          <a:noFill/>
        </a:ln>
        <a:effectLst/>
      </c:spPr>
    </c:plotArea>
    <c:legend>
      <c:legendPos val="b"/>
      <c:layout>
        <c:manualLayout>
          <c:xMode val="edge"/>
          <c:yMode val="edge"/>
          <c:x val="0.1292959374204681"/>
          <c:y val="0.84106207919429443"/>
          <c:w val="0.822194842375776"/>
          <c:h val="0.15893792080570554"/>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'Q4 Charts (2)'!$B$1</c:f>
              <c:strCache>
                <c:ptCount val="1"/>
                <c:pt idx="0">
                  <c:v>Avg Rating</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'Q4 Charts (2)'!$A$2:$A$9</c:f>
              <c:strCache>
                <c:ptCount val="8"/>
                <c:pt idx="0">
                  <c:v>Stronger relationships with public health agencies and departments</c:v>
                </c:pt>
                <c:pt idx="1">
                  <c:v>Stronger relationships with medical schools</c:v>
                </c:pt>
                <c:pt idx="2">
                  <c:v>Stronger relationships with the health care sector</c:v>
                </c:pt>
                <c:pt idx="3">
                  <c:v>Evidence base to improve population health, reduce cost and increase value in the health system</c:v>
                </c:pt>
                <c:pt idx="4">
                  <c:v>Developing curricula focused on population health</c:v>
                </c:pt>
                <c:pt idx="5">
                  <c:v>Using assets to improve patient/indiv experience in healthcare &amp; health improvement</c:v>
                </c:pt>
                <c:pt idx="6">
                  <c:v>Strengthened data analytics, business analytics, big data</c:v>
                </c:pt>
                <c:pt idx="7">
                  <c:v>Increased access to data (clinical and population)</c:v>
                </c:pt>
              </c:strCache>
            </c:strRef>
          </c:cat>
          <c:val>
            <c:numRef>
              <c:f>'Q4 Charts (2)'!$B$2:$B$9</c:f>
              <c:numCache>
                <c:formatCode>General</c:formatCode>
                <c:ptCount val="8"/>
                <c:pt idx="0">
                  <c:v>5.25</c:v>
                </c:pt>
                <c:pt idx="1">
                  <c:v>5.7699999999999987</c:v>
                </c:pt>
                <c:pt idx="2">
                  <c:v>6.23</c:v>
                </c:pt>
                <c:pt idx="3">
                  <c:v>6.43</c:v>
                </c:pt>
                <c:pt idx="4">
                  <c:v>6.45</c:v>
                </c:pt>
                <c:pt idx="5">
                  <c:v>6.59</c:v>
                </c:pt>
                <c:pt idx="6">
                  <c:v>6.6099999999999977</c:v>
                </c:pt>
                <c:pt idx="7">
                  <c:v>6.6099999999999977</c:v>
                </c:pt>
              </c:numCache>
            </c:numRef>
          </c:val>
          <c:extLst>
            <c:ext xmlns:c16="http://schemas.microsoft.com/office/drawing/2014/chart" uri="{C3380CC4-5D6E-409C-BE32-E72D297353CC}">
              <c16:uniqueId val="{00000000-A205-4081-AE8A-D95FE44C0D1D}"/>
            </c:ext>
          </c:extLst>
        </c:ser>
        <c:dLbls>
          <c:showLegendKey val="0"/>
          <c:showVal val="0"/>
          <c:showCatName val="0"/>
          <c:showSerName val="0"/>
          <c:showPercent val="0"/>
          <c:showBubbleSize val="0"/>
        </c:dLbls>
        <c:gapWidth val="182"/>
        <c:axId val="-2088727504"/>
        <c:axId val="-2088724480"/>
      </c:barChart>
      <c:catAx>
        <c:axId val="-20887275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2088724480"/>
        <c:crosses val="autoZero"/>
        <c:auto val="1"/>
        <c:lblAlgn val="ctr"/>
        <c:lblOffset val="100"/>
        <c:noMultiLvlLbl val="0"/>
      </c:catAx>
      <c:valAx>
        <c:axId val="-2088724480"/>
        <c:scaling>
          <c:orientation val="minMax"/>
          <c:max val="1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887275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'Q5 Charts (2)'!$A$12:$A$18</c:f>
              <c:strCache>
                <c:ptCount val="7"/>
                <c:pt idx="0">
                  <c:v>Strengthened data analytics, business analytics, big data</c:v>
                </c:pt>
                <c:pt idx="1">
                  <c:v>Stronger relationships with business community (employers, chambers, economic development groups)</c:v>
                </c:pt>
                <c:pt idx="2">
                  <c:v>Greater awareness in community &amp; public of value of SPPH</c:v>
                </c:pt>
                <c:pt idx="3">
                  <c:v>Stronger relationships with the health care sector</c:v>
                </c:pt>
                <c:pt idx="4">
                  <c:v>Ability to move as fast as the health care sector</c:v>
                </c:pt>
                <c:pt idx="5">
                  <c:v>Increased advocacy for population health and investments in population health</c:v>
                </c:pt>
                <c:pt idx="6">
                  <c:v>Help in communicating &amp; marketing academic public health to health systems as resource to address pop health (portal, connector, consulting)</c:v>
                </c:pt>
              </c:strCache>
            </c:strRef>
          </c:cat>
          <c:val>
            <c:numRef>
              <c:f>'Q5 Charts (2)'!$B$12:$B$18</c:f>
              <c:numCache>
                <c:formatCode>General</c:formatCode>
                <c:ptCount val="7"/>
                <c:pt idx="0">
                  <c:v>7.83</c:v>
                </c:pt>
                <c:pt idx="1">
                  <c:v>7.97</c:v>
                </c:pt>
                <c:pt idx="2">
                  <c:v>8.0500000000000007</c:v>
                </c:pt>
                <c:pt idx="3">
                  <c:v>8.08</c:v>
                </c:pt>
                <c:pt idx="4">
                  <c:v>8.08</c:v>
                </c:pt>
                <c:pt idx="5">
                  <c:v>8.2799999999999994</c:v>
                </c:pt>
                <c:pt idx="6">
                  <c:v>8.39</c:v>
                </c:pt>
              </c:numCache>
            </c:numRef>
          </c:val>
          <c:extLst>
            <c:ext xmlns:c16="http://schemas.microsoft.com/office/drawing/2014/chart" uri="{C3380CC4-5D6E-409C-BE32-E72D297353CC}">
              <c16:uniqueId val="{00000000-48DA-4C73-91D4-5ED815356B07}"/>
            </c:ext>
          </c:extLst>
        </c:ser>
        <c:dLbls>
          <c:showLegendKey val="0"/>
          <c:showVal val="0"/>
          <c:showCatName val="0"/>
          <c:showSerName val="0"/>
          <c:showPercent val="0"/>
          <c:showBubbleSize val="0"/>
        </c:dLbls>
        <c:gapWidth val="182"/>
        <c:axId val="-2133035328"/>
        <c:axId val="2124182256"/>
      </c:barChart>
      <c:catAx>
        <c:axId val="-21330353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2124182256"/>
        <c:crosses val="autoZero"/>
        <c:auto val="1"/>
        <c:lblAlgn val="ctr"/>
        <c:lblOffset val="100"/>
        <c:noMultiLvlLbl val="0"/>
      </c:catAx>
      <c:valAx>
        <c:axId val="2124182256"/>
        <c:scaling>
          <c:orientation val="minMax"/>
          <c:max val="10"/>
          <c:min val="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330353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'Q5 Charts (2)'!$A$2:$A$8</c:f>
              <c:strCache>
                <c:ptCount val="7"/>
                <c:pt idx="0">
                  <c:v>Stronger relationships with medical schools</c:v>
                </c:pt>
                <c:pt idx="1">
                  <c:v>Stronger relationships with public health agencies and departments</c:v>
                </c:pt>
                <c:pt idx="2">
                  <c:v>Evidence base to improve population health, reduce cost and increase value in the health system</c:v>
                </c:pt>
                <c:pt idx="3">
                  <c:v>Developing curricula focused on population health</c:v>
                </c:pt>
                <c:pt idx="4">
                  <c:v>Using assets to improve patient/indiv experience in healthcare &amp; health improvement</c:v>
                </c:pt>
                <c:pt idx="5">
                  <c:v>Increased access to data (clinical and population)</c:v>
                </c:pt>
                <c:pt idx="6">
                  <c:v>New types of faculty with new skill sets (e.g., interventional sciences)</c:v>
                </c:pt>
              </c:strCache>
            </c:strRef>
          </c:cat>
          <c:val>
            <c:numRef>
              <c:f>'Q5 Charts (2)'!$B$2:$B$8</c:f>
              <c:numCache>
                <c:formatCode>General</c:formatCode>
                <c:ptCount val="7"/>
                <c:pt idx="0">
                  <c:v>6.35</c:v>
                </c:pt>
                <c:pt idx="1">
                  <c:v>6.43</c:v>
                </c:pt>
                <c:pt idx="2">
                  <c:v>7.13</c:v>
                </c:pt>
                <c:pt idx="3">
                  <c:v>7.1499999999999986</c:v>
                </c:pt>
                <c:pt idx="4">
                  <c:v>7.21</c:v>
                </c:pt>
                <c:pt idx="5">
                  <c:v>7.3599999999999977</c:v>
                </c:pt>
                <c:pt idx="6">
                  <c:v>7.58</c:v>
                </c:pt>
              </c:numCache>
            </c:numRef>
          </c:val>
          <c:extLst>
            <c:ext xmlns:c16="http://schemas.microsoft.com/office/drawing/2014/chart" uri="{C3380CC4-5D6E-409C-BE32-E72D297353CC}">
              <c16:uniqueId val="{00000000-6EF6-4F1D-A9E1-1174CCFE1EBE}"/>
            </c:ext>
          </c:extLst>
        </c:ser>
        <c:dLbls>
          <c:showLegendKey val="0"/>
          <c:showVal val="0"/>
          <c:showCatName val="0"/>
          <c:showSerName val="0"/>
          <c:showPercent val="0"/>
          <c:showBubbleSize val="0"/>
        </c:dLbls>
        <c:gapWidth val="182"/>
        <c:axId val="2124595856"/>
        <c:axId val="2126139584"/>
      </c:barChart>
      <c:catAx>
        <c:axId val="21245958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2126139584"/>
        <c:crosses val="autoZero"/>
        <c:auto val="1"/>
        <c:lblAlgn val="ctr"/>
        <c:lblOffset val="100"/>
        <c:noMultiLvlLbl val="0"/>
      </c:catAx>
      <c:valAx>
        <c:axId val="2126139584"/>
        <c:scaling>
          <c:orientation val="minMax"/>
          <c:max val="10"/>
          <c:min val="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245958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5449795770385842"/>
          <c:y val="3.0209559628091562E-2"/>
          <c:w val="0.49786747346879501"/>
          <c:h val="0.64433682123639058"/>
        </c:manualLayout>
      </c:layout>
      <c:barChart>
        <c:barDir val="bar"/>
        <c:grouping val="clustered"/>
        <c:varyColors val="0"/>
        <c:ser>
          <c:idx val="0"/>
          <c:order val="0"/>
          <c:tx>
            <c:strRef>
              <c:f>'Q2 charts'!$B$34</c:f>
              <c:strCache>
                <c:ptCount val="1"/>
                <c:pt idx="0">
                  <c:v>No current relationship</c:v>
                </c:pt>
              </c:strCache>
            </c:strRef>
          </c:tx>
          <c:spPr>
            <a:solidFill>
              <a:srgbClr val="7030A0"/>
            </a:solidFill>
            <a:ln>
              <a:noFill/>
            </a:ln>
            <a:effectLst/>
          </c:spPr>
          <c:invertIfNegative val="0"/>
          <c:cat>
            <c:strRef>
              <c:f>'Q2 charts'!$A$35:$A$42</c:f>
              <c:strCache>
                <c:ptCount val="8"/>
                <c:pt idx="0">
                  <c:v>Other </c:v>
                </c:pt>
                <c:pt idx="1">
                  <c:v>Business, management and/or law schools</c:v>
                </c:pt>
                <c:pt idx="2">
                  <c:v>Other clinical partners affiliated with your parent institution</c:v>
                </c:pt>
                <c:pt idx="3">
                  <c:v>Teaching hospital affiliated with your parent institution</c:v>
                </c:pt>
                <c:pt idx="4">
                  <c:v>School of Nursing</c:v>
                </c:pt>
                <c:pt idx="5">
                  <c:v>School of Pharmacy</c:v>
                </c:pt>
                <c:pt idx="6">
                  <c:v>School of Dentistry</c:v>
                </c:pt>
                <c:pt idx="7">
                  <c:v>Medical School</c:v>
                </c:pt>
              </c:strCache>
            </c:strRef>
          </c:cat>
          <c:val>
            <c:numRef>
              <c:f>'Q2 charts'!$B$35:$B$42</c:f>
              <c:numCache>
                <c:formatCode>General</c:formatCode>
                <c:ptCount val="8"/>
                <c:pt idx="0">
                  <c:v>3</c:v>
                </c:pt>
                <c:pt idx="1">
                  <c:v>7</c:v>
                </c:pt>
                <c:pt idx="2">
                  <c:v>7</c:v>
                </c:pt>
                <c:pt idx="3">
                  <c:v>4</c:v>
                </c:pt>
                <c:pt idx="4">
                  <c:v>3</c:v>
                </c:pt>
                <c:pt idx="5">
                  <c:v>7</c:v>
                </c:pt>
                <c:pt idx="6">
                  <c:v>6</c:v>
                </c:pt>
                <c:pt idx="7">
                  <c:v>3</c:v>
                </c:pt>
              </c:numCache>
            </c:numRef>
          </c:val>
          <c:extLst>
            <c:ext xmlns:c16="http://schemas.microsoft.com/office/drawing/2014/chart" uri="{C3380CC4-5D6E-409C-BE32-E72D297353CC}">
              <c16:uniqueId val="{00000000-C92B-4BD8-A5C2-A45C185074A8}"/>
            </c:ext>
          </c:extLst>
        </c:ser>
        <c:ser>
          <c:idx val="1"/>
          <c:order val="1"/>
          <c:tx>
            <c:strRef>
              <c:f>'Q2 charts'!$C$34</c:f>
              <c:strCache>
                <c:ptCount val="1"/>
                <c:pt idx="0">
                  <c:v>Specific contracts or agreements in place to provide services</c:v>
                </c:pt>
              </c:strCache>
            </c:strRef>
          </c:tx>
          <c:spPr>
            <a:solidFill>
              <a:srgbClr val="FFC000"/>
            </a:solidFill>
            <a:ln>
              <a:noFill/>
            </a:ln>
            <a:effectLst/>
          </c:spPr>
          <c:invertIfNegative val="0"/>
          <c:cat>
            <c:strRef>
              <c:f>'Q2 charts'!$A$35:$A$42</c:f>
              <c:strCache>
                <c:ptCount val="8"/>
                <c:pt idx="0">
                  <c:v>Other </c:v>
                </c:pt>
                <c:pt idx="1">
                  <c:v>Business, management and/or law schools</c:v>
                </c:pt>
                <c:pt idx="2">
                  <c:v>Other clinical partners affiliated with your parent institution</c:v>
                </c:pt>
                <c:pt idx="3">
                  <c:v>Teaching hospital affiliated with your parent institution</c:v>
                </c:pt>
                <c:pt idx="4">
                  <c:v>School of Nursing</c:v>
                </c:pt>
                <c:pt idx="5">
                  <c:v>School of Pharmacy</c:v>
                </c:pt>
                <c:pt idx="6">
                  <c:v>School of Dentistry</c:v>
                </c:pt>
                <c:pt idx="7">
                  <c:v>Medical School</c:v>
                </c:pt>
              </c:strCache>
            </c:strRef>
          </c:cat>
          <c:val>
            <c:numRef>
              <c:f>'Q2 charts'!$C$35:$C$42</c:f>
              <c:numCache>
                <c:formatCode>General</c:formatCode>
                <c:ptCount val="8"/>
                <c:pt idx="0">
                  <c:v>1</c:v>
                </c:pt>
                <c:pt idx="1">
                  <c:v>9</c:v>
                </c:pt>
                <c:pt idx="2">
                  <c:v>9</c:v>
                </c:pt>
                <c:pt idx="3">
                  <c:v>10</c:v>
                </c:pt>
                <c:pt idx="4">
                  <c:v>6</c:v>
                </c:pt>
                <c:pt idx="5">
                  <c:v>5</c:v>
                </c:pt>
                <c:pt idx="6">
                  <c:v>6</c:v>
                </c:pt>
                <c:pt idx="7">
                  <c:v>16</c:v>
                </c:pt>
              </c:numCache>
            </c:numRef>
          </c:val>
          <c:extLst>
            <c:ext xmlns:c16="http://schemas.microsoft.com/office/drawing/2014/chart" uri="{C3380CC4-5D6E-409C-BE32-E72D297353CC}">
              <c16:uniqueId val="{00000001-C92B-4BD8-A5C2-A45C185074A8}"/>
            </c:ext>
          </c:extLst>
        </c:ser>
        <c:ser>
          <c:idx val="2"/>
          <c:order val="2"/>
          <c:tx>
            <c:strRef>
              <c:f>'Q2 charts'!$D$34</c:f>
              <c:strCache>
                <c:ptCount val="1"/>
                <c:pt idx="0">
                  <c:v>Relationship is recognized in our school or program annual work plan or strategic plan</c:v>
                </c:pt>
              </c:strCache>
            </c:strRef>
          </c:tx>
          <c:spPr>
            <a:solidFill>
              <a:srgbClr val="FF0000"/>
            </a:solidFill>
            <a:ln>
              <a:noFill/>
            </a:ln>
            <a:effectLst/>
          </c:spPr>
          <c:invertIfNegative val="0"/>
          <c:cat>
            <c:strRef>
              <c:f>'Q2 charts'!$A$35:$A$42</c:f>
              <c:strCache>
                <c:ptCount val="8"/>
                <c:pt idx="0">
                  <c:v>Other </c:v>
                </c:pt>
                <c:pt idx="1">
                  <c:v>Business, management and/or law schools</c:v>
                </c:pt>
                <c:pt idx="2">
                  <c:v>Other clinical partners affiliated with your parent institution</c:v>
                </c:pt>
                <c:pt idx="3">
                  <c:v>Teaching hospital affiliated with your parent institution</c:v>
                </c:pt>
                <c:pt idx="4">
                  <c:v>School of Nursing</c:v>
                </c:pt>
                <c:pt idx="5">
                  <c:v>School of Pharmacy</c:v>
                </c:pt>
                <c:pt idx="6">
                  <c:v>School of Dentistry</c:v>
                </c:pt>
                <c:pt idx="7">
                  <c:v>Medical School</c:v>
                </c:pt>
              </c:strCache>
            </c:strRef>
          </c:cat>
          <c:val>
            <c:numRef>
              <c:f>'Q2 charts'!$D$35:$D$42</c:f>
              <c:numCache>
                <c:formatCode>General</c:formatCode>
                <c:ptCount val="8"/>
                <c:pt idx="0">
                  <c:v>2</c:v>
                </c:pt>
                <c:pt idx="1">
                  <c:v>13</c:v>
                </c:pt>
                <c:pt idx="2">
                  <c:v>8</c:v>
                </c:pt>
                <c:pt idx="3">
                  <c:v>15</c:v>
                </c:pt>
                <c:pt idx="4">
                  <c:v>16</c:v>
                </c:pt>
                <c:pt idx="5">
                  <c:v>6</c:v>
                </c:pt>
                <c:pt idx="6">
                  <c:v>5</c:v>
                </c:pt>
                <c:pt idx="7">
                  <c:v>23</c:v>
                </c:pt>
              </c:numCache>
            </c:numRef>
          </c:val>
          <c:extLst>
            <c:ext xmlns:c16="http://schemas.microsoft.com/office/drawing/2014/chart" uri="{C3380CC4-5D6E-409C-BE32-E72D297353CC}">
              <c16:uniqueId val="{00000002-C92B-4BD8-A5C2-A45C185074A8}"/>
            </c:ext>
          </c:extLst>
        </c:ser>
        <c:ser>
          <c:idx val="3"/>
          <c:order val="3"/>
          <c:tx>
            <c:strRef>
              <c:f>'Q2 charts'!$E$34</c:f>
              <c:strCache>
                <c:ptCount val="1"/>
                <c:pt idx="0">
                  <c:v>Individual faculty engaged independently (no formal approach of our school or program)</c:v>
                </c:pt>
              </c:strCache>
            </c:strRef>
          </c:tx>
          <c:spPr>
            <a:solidFill>
              <a:srgbClr val="0070C0"/>
            </a:solidFill>
            <a:ln>
              <a:noFill/>
            </a:ln>
            <a:effectLst/>
          </c:spPr>
          <c:invertIfNegative val="0"/>
          <c:cat>
            <c:strRef>
              <c:f>'Q2 charts'!$A$35:$A$42</c:f>
              <c:strCache>
                <c:ptCount val="8"/>
                <c:pt idx="0">
                  <c:v>Other </c:v>
                </c:pt>
                <c:pt idx="1">
                  <c:v>Business, management and/or law schools</c:v>
                </c:pt>
                <c:pt idx="2">
                  <c:v>Other clinical partners affiliated with your parent institution</c:v>
                </c:pt>
                <c:pt idx="3">
                  <c:v>Teaching hospital affiliated with your parent institution</c:v>
                </c:pt>
                <c:pt idx="4">
                  <c:v>School of Nursing</c:v>
                </c:pt>
                <c:pt idx="5">
                  <c:v>School of Pharmacy</c:v>
                </c:pt>
                <c:pt idx="6">
                  <c:v>School of Dentistry</c:v>
                </c:pt>
                <c:pt idx="7">
                  <c:v>Medical School</c:v>
                </c:pt>
              </c:strCache>
            </c:strRef>
          </c:cat>
          <c:val>
            <c:numRef>
              <c:f>'Q2 charts'!$E$35:$E$42</c:f>
              <c:numCache>
                <c:formatCode>General</c:formatCode>
                <c:ptCount val="8"/>
                <c:pt idx="0">
                  <c:v>2</c:v>
                </c:pt>
                <c:pt idx="1">
                  <c:v>22</c:v>
                </c:pt>
                <c:pt idx="2">
                  <c:v>25</c:v>
                </c:pt>
                <c:pt idx="3">
                  <c:v>26</c:v>
                </c:pt>
                <c:pt idx="4">
                  <c:v>27</c:v>
                </c:pt>
                <c:pt idx="5">
                  <c:v>15</c:v>
                </c:pt>
                <c:pt idx="6">
                  <c:v>14</c:v>
                </c:pt>
                <c:pt idx="7">
                  <c:v>29</c:v>
                </c:pt>
              </c:numCache>
            </c:numRef>
          </c:val>
          <c:extLst>
            <c:ext xmlns:c16="http://schemas.microsoft.com/office/drawing/2014/chart" uri="{C3380CC4-5D6E-409C-BE32-E72D297353CC}">
              <c16:uniqueId val="{00000003-C92B-4BD8-A5C2-A45C185074A8}"/>
            </c:ext>
          </c:extLst>
        </c:ser>
        <c:dLbls>
          <c:showLegendKey val="0"/>
          <c:showVal val="0"/>
          <c:showCatName val="0"/>
          <c:showSerName val="0"/>
          <c:showPercent val="0"/>
          <c:showBubbleSize val="0"/>
        </c:dLbls>
        <c:gapWidth val="182"/>
        <c:axId val="-2134109904"/>
        <c:axId val="-2137482192"/>
      </c:barChart>
      <c:catAx>
        <c:axId val="-21341099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2137482192"/>
        <c:crosses val="autoZero"/>
        <c:auto val="1"/>
        <c:lblAlgn val="ctr"/>
        <c:lblOffset val="100"/>
        <c:noMultiLvlLbl val="0"/>
      </c:catAx>
      <c:valAx>
        <c:axId val="-213748219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34109904"/>
        <c:crosses val="autoZero"/>
        <c:crossBetween val="between"/>
      </c:valAx>
      <c:spPr>
        <a:noFill/>
        <a:ln>
          <a:noFill/>
        </a:ln>
        <a:effectLst/>
      </c:spPr>
    </c:plotArea>
    <c:legend>
      <c:legendPos val="b"/>
      <c:layout>
        <c:manualLayout>
          <c:xMode val="edge"/>
          <c:yMode val="edge"/>
          <c:x val="3.0906970562981833E-4"/>
          <c:y val="0.74742321322456462"/>
          <c:w val="0.62330363805392508"/>
          <c:h val="0.25257672449082702"/>
        </c:manualLayout>
      </c:layout>
      <c:overlay val="0"/>
      <c:spPr>
        <a:noFill/>
        <a:ln>
          <a:noFill/>
        </a:ln>
        <a:effectLst/>
      </c:spPr>
      <c:txPr>
        <a:bodyPr rot="0" spcFirstLastPara="1" vertOverflow="ellipsis" vert="horz" wrap="square" anchor="ctr" anchorCtr="1"/>
        <a:lstStyle/>
        <a:p>
          <a:pPr>
            <a:defRPr sz="101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'Q3 A Charts'!$B$1</c:f>
              <c:strCache>
                <c:ptCount val="1"/>
                <c:pt idx="0">
                  <c:v>Individual faculty engaged independently (no formal approach of our school or program)</c:v>
                </c:pt>
              </c:strCache>
            </c:strRef>
          </c:tx>
          <c:spPr>
            <a:solidFill>
              <a:srgbClr val="0070C0"/>
            </a:solidFill>
            <a:ln>
              <a:noFill/>
            </a:ln>
            <a:effectLst/>
          </c:spPr>
          <c:invertIfNegative val="0"/>
          <c:cat>
            <c:strRef>
              <c:f>'Q3 A Charts'!$A$2:$A$7</c:f>
              <c:strCache>
                <c:ptCount val="6"/>
                <c:pt idx="0">
                  <c:v>Hospitals</c:v>
                </c:pt>
                <c:pt idx="1">
                  <c:v>Medical groups</c:v>
                </c:pt>
                <c:pt idx="2">
                  <c:v>FQHCs, community health centers, rural health clinics or free clinics</c:v>
                </c:pt>
                <c:pt idx="3">
                  <c:v>Health plans/insurers</c:v>
                </c:pt>
                <c:pt idx="4">
                  <c:v>The VA </c:v>
                </c:pt>
                <c:pt idx="5">
                  <c:v>Other health care entity</c:v>
                </c:pt>
              </c:strCache>
            </c:strRef>
          </c:cat>
          <c:val>
            <c:numRef>
              <c:f>'Q3 A Charts'!$B$2:$B$7</c:f>
              <c:numCache>
                <c:formatCode>General</c:formatCode>
                <c:ptCount val="6"/>
                <c:pt idx="0">
                  <c:v>31</c:v>
                </c:pt>
                <c:pt idx="1">
                  <c:v>29</c:v>
                </c:pt>
                <c:pt idx="2">
                  <c:v>33</c:v>
                </c:pt>
                <c:pt idx="3">
                  <c:v>29</c:v>
                </c:pt>
                <c:pt idx="4">
                  <c:v>28</c:v>
                </c:pt>
                <c:pt idx="5">
                  <c:v>6</c:v>
                </c:pt>
              </c:numCache>
            </c:numRef>
          </c:val>
          <c:extLst>
            <c:ext xmlns:c16="http://schemas.microsoft.com/office/drawing/2014/chart" uri="{C3380CC4-5D6E-409C-BE32-E72D297353CC}">
              <c16:uniqueId val="{00000000-3841-428F-B9CD-7C16CAE95859}"/>
            </c:ext>
          </c:extLst>
        </c:ser>
        <c:ser>
          <c:idx val="1"/>
          <c:order val="1"/>
          <c:tx>
            <c:strRef>
              <c:f>'Q3 A Charts'!$C$1</c:f>
              <c:strCache>
                <c:ptCount val="1"/>
                <c:pt idx="0">
                  <c:v>Relationship is recognized in our school or program annual work plan or strategic plan</c:v>
                </c:pt>
              </c:strCache>
            </c:strRef>
          </c:tx>
          <c:spPr>
            <a:solidFill>
              <a:srgbClr val="FF0000"/>
            </a:solidFill>
            <a:ln>
              <a:noFill/>
            </a:ln>
            <a:effectLst/>
          </c:spPr>
          <c:invertIfNegative val="0"/>
          <c:cat>
            <c:strRef>
              <c:f>'Q3 A Charts'!$A$2:$A$7</c:f>
              <c:strCache>
                <c:ptCount val="6"/>
                <c:pt idx="0">
                  <c:v>Hospitals</c:v>
                </c:pt>
                <c:pt idx="1">
                  <c:v>Medical groups</c:v>
                </c:pt>
                <c:pt idx="2">
                  <c:v>FQHCs, community health centers, rural health clinics or free clinics</c:v>
                </c:pt>
                <c:pt idx="3">
                  <c:v>Health plans/insurers</c:v>
                </c:pt>
                <c:pt idx="4">
                  <c:v>The VA </c:v>
                </c:pt>
                <c:pt idx="5">
                  <c:v>Other health care entity</c:v>
                </c:pt>
              </c:strCache>
            </c:strRef>
          </c:cat>
          <c:val>
            <c:numRef>
              <c:f>'Q3 A Charts'!$C$2:$C$7</c:f>
              <c:numCache>
                <c:formatCode>General</c:formatCode>
                <c:ptCount val="6"/>
                <c:pt idx="0">
                  <c:v>15</c:v>
                </c:pt>
                <c:pt idx="1">
                  <c:v>8</c:v>
                </c:pt>
                <c:pt idx="2">
                  <c:v>12</c:v>
                </c:pt>
                <c:pt idx="3">
                  <c:v>10</c:v>
                </c:pt>
                <c:pt idx="4">
                  <c:v>8</c:v>
                </c:pt>
                <c:pt idx="5">
                  <c:v>2</c:v>
                </c:pt>
              </c:numCache>
            </c:numRef>
          </c:val>
          <c:extLst>
            <c:ext xmlns:c16="http://schemas.microsoft.com/office/drawing/2014/chart" uri="{C3380CC4-5D6E-409C-BE32-E72D297353CC}">
              <c16:uniqueId val="{00000001-3841-428F-B9CD-7C16CAE95859}"/>
            </c:ext>
          </c:extLst>
        </c:ser>
        <c:ser>
          <c:idx val="2"/>
          <c:order val="2"/>
          <c:tx>
            <c:strRef>
              <c:f>'Q3 A Charts'!$D$1</c:f>
              <c:strCache>
                <c:ptCount val="1"/>
                <c:pt idx="0">
                  <c:v>Specific contracts or agreements in place to provide services</c:v>
                </c:pt>
              </c:strCache>
            </c:strRef>
          </c:tx>
          <c:spPr>
            <a:solidFill>
              <a:srgbClr val="FFC000"/>
            </a:solidFill>
            <a:ln>
              <a:noFill/>
            </a:ln>
            <a:effectLst/>
          </c:spPr>
          <c:invertIfNegative val="0"/>
          <c:cat>
            <c:strRef>
              <c:f>'Q3 A Charts'!$A$2:$A$7</c:f>
              <c:strCache>
                <c:ptCount val="6"/>
                <c:pt idx="0">
                  <c:v>Hospitals</c:v>
                </c:pt>
                <c:pt idx="1">
                  <c:v>Medical groups</c:v>
                </c:pt>
                <c:pt idx="2">
                  <c:v>FQHCs, community health centers, rural health clinics or free clinics</c:v>
                </c:pt>
                <c:pt idx="3">
                  <c:v>Health plans/insurers</c:v>
                </c:pt>
                <c:pt idx="4">
                  <c:v>The VA </c:v>
                </c:pt>
                <c:pt idx="5">
                  <c:v>Other health care entity</c:v>
                </c:pt>
              </c:strCache>
            </c:strRef>
          </c:cat>
          <c:val>
            <c:numRef>
              <c:f>'Q3 A Charts'!$D$2:$D$7</c:f>
              <c:numCache>
                <c:formatCode>General</c:formatCode>
                <c:ptCount val="6"/>
                <c:pt idx="0">
                  <c:v>20</c:v>
                </c:pt>
                <c:pt idx="1">
                  <c:v>13</c:v>
                </c:pt>
                <c:pt idx="2">
                  <c:v>17</c:v>
                </c:pt>
                <c:pt idx="3">
                  <c:v>10</c:v>
                </c:pt>
                <c:pt idx="4">
                  <c:v>10</c:v>
                </c:pt>
                <c:pt idx="5">
                  <c:v>3</c:v>
                </c:pt>
              </c:numCache>
            </c:numRef>
          </c:val>
          <c:extLst>
            <c:ext xmlns:c16="http://schemas.microsoft.com/office/drawing/2014/chart" uri="{C3380CC4-5D6E-409C-BE32-E72D297353CC}">
              <c16:uniqueId val="{00000002-3841-428F-B9CD-7C16CAE95859}"/>
            </c:ext>
          </c:extLst>
        </c:ser>
        <c:ser>
          <c:idx val="3"/>
          <c:order val="3"/>
          <c:tx>
            <c:strRef>
              <c:f>'Q3 A Charts'!$E$1</c:f>
              <c:strCache>
                <c:ptCount val="1"/>
                <c:pt idx="0">
                  <c:v>No current relationship</c:v>
                </c:pt>
              </c:strCache>
            </c:strRef>
          </c:tx>
          <c:spPr>
            <a:solidFill>
              <a:srgbClr val="7030A0"/>
            </a:solidFill>
            <a:ln>
              <a:noFill/>
            </a:ln>
            <a:effectLst/>
          </c:spPr>
          <c:invertIfNegative val="0"/>
          <c:cat>
            <c:strRef>
              <c:f>'Q3 A Charts'!$A$2:$A$7</c:f>
              <c:strCache>
                <c:ptCount val="6"/>
                <c:pt idx="0">
                  <c:v>Hospitals</c:v>
                </c:pt>
                <c:pt idx="1">
                  <c:v>Medical groups</c:v>
                </c:pt>
                <c:pt idx="2">
                  <c:v>FQHCs, community health centers, rural health clinics or free clinics</c:v>
                </c:pt>
                <c:pt idx="3">
                  <c:v>Health plans/insurers</c:v>
                </c:pt>
                <c:pt idx="4">
                  <c:v>The VA </c:v>
                </c:pt>
                <c:pt idx="5">
                  <c:v>Other health care entity</c:v>
                </c:pt>
              </c:strCache>
            </c:strRef>
          </c:cat>
          <c:val>
            <c:numRef>
              <c:f>'Q3 A Charts'!$E$2:$E$7</c:f>
              <c:numCache>
                <c:formatCode>General</c:formatCode>
                <c:ptCount val="6"/>
                <c:pt idx="0">
                  <c:v>3</c:v>
                </c:pt>
                <c:pt idx="1">
                  <c:v>10</c:v>
                </c:pt>
                <c:pt idx="2">
                  <c:v>4</c:v>
                </c:pt>
                <c:pt idx="3">
                  <c:v>4</c:v>
                </c:pt>
                <c:pt idx="4">
                  <c:v>8</c:v>
                </c:pt>
                <c:pt idx="5">
                  <c:v>8</c:v>
                </c:pt>
              </c:numCache>
            </c:numRef>
          </c:val>
          <c:extLst>
            <c:ext xmlns:c16="http://schemas.microsoft.com/office/drawing/2014/chart" uri="{C3380CC4-5D6E-409C-BE32-E72D297353CC}">
              <c16:uniqueId val="{00000003-3841-428F-B9CD-7C16CAE95859}"/>
            </c:ext>
          </c:extLst>
        </c:ser>
        <c:ser>
          <c:idx val="4"/>
          <c:order val="4"/>
          <c:tx>
            <c:strRef>
              <c:f>'Q3 A Charts'!$F$1</c:f>
              <c:strCache>
                <c:ptCount val="1"/>
                <c:pt idx="0">
                  <c:v>Don’t know</c:v>
                </c:pt>
              </c:strCache>
            </c:strRef>
          </c:tx>
          <c:spPr>
            <a:solidFill>
              <a:srgbClr val="00B050"/>
            </a:solidFill>
            <a:ln>
              <a:noFill/>
            </a:ln>
            <a:effectLst/>
          </c:spPr>
          <c:invertIfNegative val="0"/>
          <c:cat>
            <c:strRef>
              <c:f>'Q3 A Charts'!$A$2:$A$7</c:f>
              <c:strCache>
                <c:ptCount val="6"/>
                <c:pt idx="0">
                  <c:v>Hospitals</c:v>
                </c:pt>
                <c:pt idx="1">
                  <c:v>Medical groups</c:v>
                </c:pt>
                <c:pt idx="2">
                  <c:v>FQHCs, community health centers, rural health clinics or free clinics</c:v>
                </c:pt>
                <c:pt idx="3">
                  <c:v>Health plans/insurers</c:v>
                </c:pt>
                <c:pt idx="4">
                  <c:v>The VA </c:v>
                </c:pt>
                <c:pt idx="5">
                  <c:v>Other health care entity</c:v>
                </c:pt>
              </c:strCache>
            </c:strRef>
          </c:cat>
          <c:val>
            <c:numRef>
              <c:f>'Q3 A Charts'!$F$2:$F$7</c:f>
              <c:numCache>
                <c:formatCode>General</c:formatCode>
                <c:ptCount val="6"/>
                <c:pt idx="0">
                  <c:v>1</c:v>
                </c:pt>
                <c:pt idx="1">
                  <c:v>2</c:v>
                </c:pt>
                <c:pt idx="2">
                  <c:v>2</c:v>
                </c:pt>
                <c:pt idx="3">
                  <c:v>5</c:v>
                </c:pt>
                <c:pt idx="4">
                  <c:v>5</c:v>
                </c:pt>
                <c:pt idx="5">
                  <c:v>7</c:v>
                </c:pt>
              </c:numCache>
            </c:numRef>
          </c:val>
          <c:extLst>
            <c:ext xmlns:c16="http://schemas.microsoft.com/office/drawing/2014/chart" uri="{C3380CC4-5D6E-409C-BE32-E72D297353CC}">
              <c16:uniqueId val="{00000004-3841-428F-B9CD-7C16CAE95859}"/>
            </c:ext>
          </c:extLst>
        </c:ser>
        <c:dLbls>
          <c:showLegendKey val="0"/>
          <c:showVal val="0"/>
          <c:showCatName val="0"/>
          <c:showSerName val="0"/>
          <c:showPercent val="0"/>
          <c:showBubbleSize val="0"/>
        </c:dLbls>
        <c:gapWidth val="150"/>
        <c:overlap val="100"/>
        <c:axId val="2110071680"/>
        <c:axId val="-2131209056"/>
      </c:barChart>
      <c:catAx>
        <c:axId val="2110071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2131209056"/>
        <c:crosses val="autoZero"/>
        <c:auto val="1"/>
        <c:lblAlgn val="ctr"/>
        <c:lblOffset val="100"/>
        <c:noMultiLvlLbl val="0"/>
      </c:catAx>
      <c:valAx>
        <c:axId val="-21312090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100716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'Q3 C Charts'!$B$1</c:f>
              <c:strCache>
                <c:ptCount val="1"/>
                <c:pt idx="0">
                  <c:v>Individual faculty engaged independently (no formal approach of our school or program)</c:v>
                </c:pt>
              </c:strCache>
            </c:strRef>
          </c:tx>
          <c:spPr>
            <a:solidFill>
              <a:srgbClr val="0070C0"/>
            </a:solidFill>
            <a:ln w="25400">
              <a:noFill/>
            </a:ln>
          </c:spPr>
          <c:invertIfNegative val="0"/>
          <c:cat>
            <c:strRef>
              <c:f>'Q3 C Charts'!$A$2:$A$8</c:f>
              <c:strCache>
                <c:ptCount val="7"/>
                <c:pt idx="0">
                  <c:v>Public health dept</c:v>
                </c:pt>
                <c:pt idx="1">
                  <c:v>Human services (not public health)</c:v>
                </c:pt>
                <c:pt idx="2">
                  <c:v>Public safety/ policing</c:v>
                </c:pt>
                <c:pt idx="3">
                  <c:v>Housing/ community development</c:v>
                </c:pt>
                <c:pt idx="4">
                  <c:v>Policy/ legislative</c:v>
                </c:pt>
                <c:pt idx="5">
                  <c:v>Transportation</c:v>
                </c:pt>
                <c:pt idx="6">
                  <c:v>Other state agency</c:v>
                </c:pt>
              </c:strCache>
            </c:strRef>
          </c:cat>
          <c:val>
            <c:numRef>
              <c:f>'Q3 C Charts'!$B$2:$B$8</c:f>
              <c:numCache>
                <c:formatCode>General</c:formatCode>
                <c:ptCount val="7"/>
                <c:pt idx="0">
                  <c:v>31</c:v>
                </c:pt>
                <c:pt idx="1">
                  <c:v>27</c:v>
                </c:pt>
                <c:pt idx="2">
                  <c:v>19</c:v>
                </c:pt>
                <c:pt idx="3">
                  <c:v>15</c:v>
                </c:pt>
                <c:pt idx="4">
                  <c:v>32</c:v>
                </c:pt>
                <c:pt idx="5">
                  <c:v>17</c:v>
                </c:pt>
                <c:pt idx="6">
                  <c:v>4</c:v>
                </c:pt>
              </c:numCache>
            </c:numRef>
          </c:val>
          <c:extLst>
            <c:ext xmlns:c16="http://schemas.microsoft.com/office/drawing/2014/chart" uri="{C3380CC4-5D6E-409C-BE32-E72D297353CC}">
              <c16:uniqueId val="{00000000-B5BC-4181-BC69-FAF0862F2789}"/>
            </c:ext>
          </c:extLst>
        </c:ser>
        <c:ser>
          <c:idx val="1"/>
          <c:order val="1"/>
          <c:tx>
            <c:strRef>
              <c:f>'Q3 C Charts'!$C$1</c:f>
              <c:strCache>
                <c:ptCount val="1"/>
                <c:pt idx="0">
                  <c:v>Relationship is recognized in our school or program annual work plan or strategic plan</c:v>
                </c:pt>
              </c:strCache>
            </c:strRef>
          </c:tx>
          <c:spPr>
            <a:solidFill>
              <a:srgbClr val="FF0000"/>
            </a:solidFill>
            <a:ln w="25400">
              <a:noFill/>
            </a:ln>
          </c:spPr>
          <c:invertIfNegative val="0"/>
          <c:cat>
            <c:strRef>
              <c:f>'Q3 C Charts'!$A$2:$A$8</c:f>
              <c:strCache>
                <c:ptCount val="7"/>
                <c:pt idx="0">
                  <c:v>Public health dept</c:v>
                </c:pt>
                <c:pt idx="1">
                  <c:v>Human services (not public health)</c:v>
                </c:pt>
                <c:pt idx="2">
                  <c:v>Public safety/ policing</c:v>
                </c:pt>
                <c:pt idx="3">
                  <c:v>Housing/ community development</c:v>
                </c:pt>
                <c:pt idx="4">
                  <c:v>Policy/ legislative</c:v>
                </c:pt>
                <c:pt idx="5">
                  <c:v>Transportation</c:v>
                </c:pt>
                <c:pt idx="6">
                  <c:v>Other state agency</c:v>
                </c:pt>
              </c:strCache>
            </c:strRef>
          </c:cat>
          <c:val>
            <c:numRef>
              <c:f>'Q3 C Charts'!$C$2:$C$8</c:f>
              <c:numCache>
                <c:formatCode>General</c:formatCode>
                <c:ptCount val="7"/>
                <c:pt idx="0">
                  <c:v>24</c:v>
                </c:pt>
                <c:pt idx="1">
                  <c:v>12</c:v>
                </c:pt>
                <c:pt idx="2">
                  <c:v>2</c:v>
                </c:pt>
                <c:pt idx="3">
                  <c:v>3</c:v>
                </c:pt>
                <c:pt idx="4">
                  <c:v>13</c:v>
                </c:pt>
                <c:pt idx="5">
                  <c:v>6</c:v>
                </c:pt>
                <c:pt idx="6">
                  <c:v>1</c:v>
                </c:pt>
              </c:numCache>
            </c:numRef>
          </c:val>
          <c:extLst>
            <c:ext xmlns:c16="http://schemas.microsoft.com/office/drawing/2014/chart" uri="{C3380CC4-5D6E-409C-BE32-E72D297353CC}">
              <c16:uniqueId val="{00000001-B5BC-4181-BC69-FAF0862F2789}"/>
            </c:ext>
          </c:extLst>
        </c:ser>
        <c:ser>
          <c:idx val="2"/>
          <c:order val="2"/>
          <c:tx>
            <c:strRef>
              <c:f>'Q3 C Charts'!$D$1</c:f>
              <c:strCache>
                <c:ptCount val="1"/>
                <c:pt idx="0">
                  <c:v>Specific contracts or agreements in place to provide services</c:v>
                </c:pt>
              </c:strCache>
            </c:strRef>
          </c:tx>
          <c:spPr>
            <a:solidFill>
              <a:srgbClr val="FFC000"/>
            </a:solidFill>
            <a:ln w="25400">
              <a:noFill/>
            </a:ln>
          </c:spPr>
          <c:invertIfNegative val="0"/>
          <c:cat>
            <c:strRef>
              <c:f>'Q3 C Charts'!$A$2:$A$8</c:f>
              <c:strCache>
                <c:ptCount val="7"/>
                <c:pt idx="0">
                  <c:v>Public health dept</c:v>
                </c:pt>
                <c:pt idx="1">
                  <c:v>Human services (not public health)</c:v>
                </c:pt>
                <c:pt idx="2">
                  <c:v>Public safety/ policing</c:v>
                </c:pt>
                <c:pt idx="3">
                  <c:v>Housing/ community development</c:v>
                </c:pt>
                <c:pt idx="4">
                  <c:v>Policy/ legislative</c:v>
                </c:pt>
                <c:pt idx="5">
                  <c:v>Transportation</c:v>
                </c:pt>
                <c:pt idx="6">
                  <c:v>Other state agency</c:v>
                </c:pt>
              </c:strCache>
            </c:strRef>
          </c:cat>
          <c:val>
            <c:numRef>
              <c:f>'Q3 C Charts'!$D$2:$D$8</c:f>
              <c:numCache>
                <c:formatCode>General</c:formatCode>
                <c:ptCount val="7"/>
                <c:pt idx="0">
                  <c:v>20</c:v>
                </c:pt>
                <c:pt idx="1">
                  <c:v>7</c:v>
                </c:pt>
                <c:pt idx="2">
                  <c:v>2</c:v>
                </c:pt>
                <c:pt idx="3">
                  <c:v>1</c:v>
                </c:pt>
                <c:pt idx="4">
                  <c:v>8</c:v>
                </c:pt>
                <c:pt idx="5">
                  <c:v>3</c:v>
                </c:pt>
                <c:pt idx="6">
                  <c:v>1</c:v>
                </c:pt>
              </c:numCache>
            </c:numRef>
          </c:val>
          <c:extLst>
            <c:ext xmlns:c16="http://schemas.microsoft.com/office/drawing/2014/chart" uri="{C3380CC4-5D6E-409C-BE32-E72D297353CC}">
              <c16:uniqueId val="{00000002-B5BC-4181-BC69-FAF0862F2789}"/>
            </c:ext>
          </c:extLst>
        </c:ser>
        <c:ser>
          <c:idx val="3"/>
          <c:order val="3"/>
          <c:tx>
            <c:strRef>
              <c:f>'Q3 C Charts'!$E$1</c:f>
              <c:strCache>
                <c:ptCount val="1"/>
                <c:pt idx="0">
                  <c:v>No current relationship</c:v>
                </c:pt>
              </c:strCache>
            </c:strRef>
          </c:tx>
          <c:spPr>
            <a:solidFill>
              <a:srgbClr val="00B0F0"/>
            </a:solidFill>
            <a:ln w="25400">
              <a:noFill/>
            </a:ln>
          </c:spPr>
          <c:invertIfNegative val="0"/>
          <c:cat>
            <c:strRef>
              <c:f>'Q3 C Charts'!$A$2:$A$8</c:f>
              <c:strCache>
                <c:ptCount val="7"/>
                <c:pt idx="0">
                  <c:v>Public health dept</c:v>
                </c:pt>
                <c:pt idx="1">
                  <c:v>Human services (not public health)</c:v>
                </c:pt>
                <c:pt idx="2">
                  <c:v>Public safety/ policing</c:v>
                </c:pt>
                <c:pt idx="3">
                  <c:v>Housing/ community development</c:v>
                </c:pt>
                <c:pt idx="4">
                  <c:v>Policy/ legislative</c:v>
                </c:pt>
                <c:pt idx="5">
                  <c:v>Transportation</c:v>
                </c:pt>
                <c:pt idx="6">
                  <c:v>Other state agency</c:v>
                </c:pt>
              </c:strCache>
            </c:strRef>
          </c:cat>
          <c:val>
            <c:numRef>
              <c:f>'Q3 C Charts'!$E$2:$E$8</c:f>
              <c:numCache>
                <c:formatCode>General</c:formatCode>
                <c:ptCount val="7"/>
                <c:pt idx="0">
                  <c:v>2</c:v>
                </c:pt>
                <c:pt idx="1">
                  <c:v>6</c:v>
                </c:pt>
                <c:pt idx="2">
                  <c:v>17</c:v>
                </c:pt>
                <c:pt idx="3">
                  <c:v>19</c:v>
                </c:pt>
                <c:pt idx="4">
                  <c:v>4</c:v>
                </c:pt>
                <c:pt idx="5">
                  <c:v>17</c:v>
                </c:pt>
                <c:pt idx="6">
                  <c:v>7</c:v>
                </c:pt>
              </c:numCache>
            </c:numRef>
          </c:val>
          <c:extLst>
            <c:ext xmlns:c16="http://schemas.microsoft.com/office/drawing/2014/chart" uri="{C3380CC4-5D6E-409C-BE32-E72D297353CC}">
              <c16:uniqueId val="{00000003-B5BC-4181-BC69-FAF0862F2789}"/>
            </c:ext>
          </c:extLst>
        </c:ser>
        <c:ser>
          <c:idx val="4"/>
          <c:order val="4"/>
          <c:tx>
            <c:strRef>
              <c:f>'Q3 C Charts'!$F$1</c:f>
              <c:strCache>
                <c:ptCount val="1"/>
                <c:pt idx="0">
                  <c:v>Don’t know</c:v>
                </c:pt>
              </c:strCache>
            </c:strRef>
          </c:tx>
          <c:spPr>
            <a:solidFill>
              <a:srgbClr val="00B050"/>
            </a:solidFill>
            <a:ln w="25400">
              <a:noFill/>
            </a:ln>
          </c:spPr>
          <c:invertIfNegative val="0"/>
          <c:cat>
            <c:strRef>
              <c:f>'Q3 C Charts'!$A$2:$A$8</c:f>
              <c:strCache>
                <c:ptCount val="7"/>
                <c:pt idx="0">
                  <c:v>Public health dept</c:v>
                </c:pt>
                <c:pt idx="1">
                  <c:v>Human services (not public health)</c:v>
                </c:pt>
                <c:pt idx="2">
                  <c:v>Public safety/ policing</c:v>
                </c:pt>
                <c:pt idx="3">
                  <c:v>Housing/ community development</c:v>
                </c:pt>
                <c:pt idx="4">
                  <c:v>Policy/ legislative</c:v>
                </c:pt>
                <c:pt idx="5">
                  <c:v>Transportation</c:v>
                </c:pt>
                <c:pt idx="6">
                  <c:v>Other state agency</c:v>
                </c:pt>
              </c:strCache>
            </c:strRef>
          </c:cat>
          <c:val>
            <c:numRef>
              <c:f>'Q3 C Charts'!$F$2:$F$8</c:f>
              <c:numCache>
                <c:formatCode>General</c:formatCode>
                <c:ptCount val="7"/>
                <c:pt idx="0">
                  <c:v>0</c:v>
                </c:pt>
                <c:pt idx="1">
                  <c:v>6</c:v>
                </c:pt>
                <c:pt idx="2">
                  <c:v>7</c:v>
                </c:pt>
                <c:pt idx="3">
                  <c:v>8</c:v>
                </c:pt>
                <c:pt idx="4">
                  <c:v>1</c:v>
                </c:pt>
                <c:pt idx="5">
                  <c:v>5</c:v>
                </c:pt>
                <c:pt idx="6">
                  <c:v>9</c:v>
                </c:pt>
              </c:numCache>
            </c:numRef>
          </c:val>
          <c:extLst>
            <c:ext xmlns:c16="http://schemas.microsoft.com/office/drawing/2014/chart" uri="{C3380CC4-5D6E-409C-BE32-E72D297353CC}">
              <c16:uniqueId val="{00000004-B5BC-4181-BC69-FAF0862F2789}"/>
            </c:ext>
          </c:extLst>
        </c:ser>
        <c:dLbls>
          <c:showLegendKey val="0"/>
          <c:showVal val="0"/>
          <c:showCatName val="0"/>
          <c:showSerName val="0"/>
          <c:showPercent val="0"/>
          <c:showBubbleSize val="0"/>
        </c:dLbls>
        <c:gapWidth val="150"/>
        <c:overlap val="100"/>
        <c:axId val="-2088041504"/>
        <c:axId val="-2088096080"/>
      </c:barChart>
      <c:catAx>
        <c:axId val="-2088041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088096080"/>
        <c:crosses val="autoZero"/>
        <c:auto val="1"/>
        <c:lblAlgn val="ctr"/>
        <c:lblOffset val="100"/>
        <c:noMultiLvlLbl val="0"/>
      </c:catAx>
      <c:valAx>
        <c:axId val="-20880960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ln w="6350">
            <a:noFill/>
          </a:ln>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88041504"/>
        <c:crosses val="autoZero"/>
        <c:crossBetween val="between"/>
      </c:valAx>
      <c:spPr>
        <a:noFill/>
        <a:ln w="25400">
          <a:noFill/>
        </a:ln>
      </c:spPr>
    </c:plotArea>
    <c:legend>
      <c:legendPos val="b"/>
      <c:layout>
        <c:manualLayout>
          <c:xMode val="edge"/>
          <c:yMode val="edge"/>
          <c:x val="4.4058016231151478E-2"/>
          <c:y val="0.75516516333495853"/>
          <c:w val="0.92134227817700642"/>
          <c:h val="0.23029372761815092"/>
        </c:manualLayout>
      </c:layout>
      <c:overlay val="0"/>
      <c:spPr>
        <a:noFill/>
        <a:ln w="25400">
          <a:noFill/>
        </a:ln>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714526332512748E-2"/>
          <c:y val="1.5336839922791418E-2"/>
          <c:w val="0.89946520760256921"/>
          <c:h val="0.48172914157889751"/>
        </c:manualLayout>
      </c:layout>
      <c:barChart>
        <c:barDir val="col"/>
        <c:grouping val="stacked"/>
        <c:varyColors val="0"/>
        <c:ser>
          <c:idx val="0"/>
          <c:order val="0"/>
          <c:tx>
            <c:strRef>
              <c:f>'Q3 C Charts'!$B$1</c:f>
              <c:strCache>
                <c:ptCount val="1"/>
                <c:pt idx="0">
                  <c:v>Individual faculty engaged independently (no formal approach of our school or program)</c:v>
                </c:pt>
              </c:strCache>
            </c:strRef>
          </c:tx>
          <c:spPr>
            <a:solidFill>
              <a:srgbClr val="0070C0"/>
            </a:solidFill>
            <a:ln>
              <a:noFill/>
            </a:ln>
            <a:effectLst/>
          </c:spPr>
          <c:invertIfNegative val="0"/>
          <c:cat>
            <c:strRef>
              <c:f>'Q3 C Charts'!$A$2:$A$8</c:f>
              <c:strCache>
                <c:ptCount val="7"/>
                <c:pt idx="0">
                  <c:v>Public health dept</c:v>
                </c:pt>
                <c:pt idx="1">
                  <c:v>Human services (not public health)</c:v>
                </c:pt>
                <c:pt idx="2">
                  <c:v>Public safety/ policing</c:v>
                </c:pt>
                <c:pt idx="3">
                  <c:v>Housing/ community development</c:v>
                </c:pt>
                <c:pt idx="4">
                  <c:v>Policy/ legislative</c:v>
                </c:pt>
                <c:pt idx="5">
                  <c:v>Transportation</c:v>
                </c:pt>
                <c:pt idx="6">
                  <c:v>Other state agency</c:v>
                </c:pt>
              </c:strCache>
            </c:strRef>
          </c:cat>
          <c:val>
            <c:numRef>
              <c:f>'Q3 C Charts'!$B$2:$B$8</c:f>
              <c:numCache>
                <c:formatCode>General</c:formatCode>
                <c:ptCount val="7"/>
                <c:pt idx="0">
                  <c:v>31</c:v>
                </c:pt>
                <c:pt idx="1">
                  <c:v>27</c:v>
                </c:pt>
                <c:pt idx="2">
                  <c:v>19</c:v>
                </c:pt>
                <c:pt idx="3">
                  <c:v>15</c:v>
                </c:pt>
                <c:pt idx="4">
                  <c:v>32</c:v>
                </c:pt>
                <c:pt idx="5">
                  <c:v>17</c:v>
                </c:pt>
                <c:pt idx="6">
                  <c:v>4</c:v>
                </c:pt>
              </c:numCache>
            </c:numRef>
          </c:val>
          <c:extLst>
            <c:ext xmlns:c16="http://schemas.microsoft.com/office/drawing/2014/chart" uri="{C3380CC4-5D6E-409C-BE32-E72D297353CC}">
              <c16:uniqueId val="{00000000-48E2-4D7D-A93A-F3CE1D6ED063}"/>
            </c:ext>
          </c:extLst>
        </c:ser>
        <c:ser>
          <c:idx val="1"/>
          <c:order val="1"/>
          <c:tx>
            <c:strRef>
              <c:f>'Q3 C Charts'!$C$1</c:f>
              <c:strCache>
                <c:ptCount val="1"/>
                <c:pt idx="0">
                  <c:v>Relationship is recognized in our school or program annual work plan or strategic plan</c:v>
                </c:pt>
              </c:strCache>
            </c:strRef>
          </c:tx>
          <c:spPr>
            <a:solidFill>
              <a:srgbClr val="FF0000"/>
            </a:solidFill>
            <a:ln>
              <a:noFill/>
            </a:ln>
            <a:effectLst/>
          </c:spPr>
          <c:invertIfNegative val="0"/>
          <c:cat>
            <c:strRef>
              <c:f>'Q3 C Charts'!$A$2:$A$8</c:f>
              <c:strCache>
                <c:ptCount val="7"/>
                <c:pt idx="0">
                  <c:v>Public health dept</c:v>
                </c:pt>
                <c:pt idx="1">
                  <c:v>Human services (not public health)</c:v>
                </c:pt>
                <c:pt idx="2">
                  <c:v>Public safety/ policing</c:v>
                </c:pt>
                <c:pt idx="3">
                  <c:v>Housing/ community development</c:v>
                </c:pt>
                <c:pt idx="4">
                  <c:v>Policy/ legislative</c:v>
                </c:pt>
                <c:pt idx="5">
                  <c:v>Transportation</c:v>
                </c:pt>
                <c:pt idx="6">
                  <c:v>Other state agency</c:v>
                </c:pt>
              </c:strCache>
            </c:strRef>
          </c:cat>
          <c:val>
            <c:numRef>
              <c:f>'Q3 C Charts'!$C$2:$C$8</c:f>
              <c:numCache>
                <c:formatCode>General</c:formatCode>
                <c:ptCount val="7"/>
                <c:pt idx="0">
                  <c:v>24</c:v>
                </c:pt>
                <c:pt idx="1">
                  <c:v>12</c:v>
                </c:pt>
                <c:pt idx="2">
                  <c:v>2</c:v>
                </c:pt>
                <c:pt idx="3">
                  <c:v>3</c:v>
                </c:pt>
                <c:pt idx="4">
                  <c:v>13</c:v>
                </c:pt>
                <c:pt idx="5">
                  <c:v>6</c:v>
                </c:pt>
                <c:pt idx="6">
                  <c:v>1</c:v>
                </c:pt>
              </c:numCache>
            </c:numRef>
          </c:val>
          <c:extLst>
            <c:ext xmlns:c16="http://schemas.microsoft.com/office/drawing/2014/chart" uri="{C3380CC4-5D6E-409C-BE32-E72D297353CC}">
              <c16:uniqueId val="{00000001-48E2-4D7D-A93A-F3CE1D6ED063}"/>
            </c:ext>
          </c:extLst>
        </c:ser>
        <c:ser>
          <c:idx val="2"/>
          <c:order val="2"/>
          <c:tx>
            <c:strRef>
              <c:f>'Q3 C Charts'!$D$1</c:f>
              <c:strCache>
                <c:ptCount val="1"/>
                <c:pt idx="0">
                  <c:v>Specific contracts or agreements in place to provide services</c:v>
                </c:pt>
              </c:strCache>
            </c:strRef>
          </c:tx>
          <c:spPr>
            <a:solidFill>
              <a:srgbClr val="FFC000"/>
            </a:solidFill>
            <a:ln>
              <a:noFill/>
            </a:ln>
            <a:effectLst/>
          </c:spPr>
          <c:invertIfNegative val="0"/>
          <c:cat>
            <c:strRef>
              <c:f>'Q3 C Charts'!$A$2:$A$8</c:f>
              <c:strCache>
                <c:ptCount val="7"/>
                <c:pt idx="0">
                  <c:v>Public health dept</c:v>
                </c:pt>
                <c:pt idx="1">
                  <c:v>Human services (not public health)</c:v>
                </c:pt>
                <c:pt idx="2">
                  <c:v>Public safety/ policing</c:v>
                </c:pt>
                <c:pt idx="3">
                  <c:v>Housing/ community development</c:v>
                </c:pt>
                <c:pt idx="4">
                  <c:v>Policy/ legislative</c:v>
                </c:pt>
                <c:pt idx="5">
                  <c:v>Transportation</c:v>
                </c:pt>
                <c:pt idx="6">
                  <c:v>Other state agency</c:v>
                </c:pt>
              </c:strCache>
            </c:strRef>
          </c:cat>
          <c:val>
            <c:numRef>
              <c:f>'Q3 C Charts'!$D$2:$D$8</c:f>
              <c:numCache>
                <c:formatCode>General</c:formatCode>
                <c:ptCount val="7"/>
                <c:pt idx="0">
                  <c:v>20</c:v>
                </c:pt>
                <c:pt idx="1">
                  <c:v>7</c:v>
                </c:pt>
                <c:pt idx="2">
                  <c:v>2</c:v>
                </c:pt>
                <c:pt idx="3">
                  <c:v>1</c:v>
                </c:pt>
                <c:pt idx="4">
                  <c:v>8</c:v>
                </c:pt>
                <c:pt idx="5">
                  <c:v>3</c:v>
                </c:pt>
                <c:pt idx="6">
                  <c:v>1</c:v>
                </c:pt>
              </c:numCache>
            </c:numRef>
          </c:val>
          <c:extLst>
            <c:ext xmlns:c16="http://schemas.microsoft.com/office/drawing/2014/chart" uri="{C3380CC4-5D6E-409C-BE32-E72D297353CC}">
              <c16:uniqueId val="{00000002-48E2-4D7D-A93A-F3CE1D6ED063}"/>
            </c:ext>
          </c:extLst>
        </c:ser>
        <c:ser>
          <c:idx val="3"/>
          <c:order val="3"/>
          <c:tx>
            <c:strRef>
              <c:f>'Q3 C Charts'!$E$1</c:f>
              <c:strCache>
                <c:ptCount val="1"/>
                <c:pt idx="0">
                  <c:v>No current relationship</c:v>
                </c:pt>
              </c:strCache>
            </c:strRef>
          </c:tx>
          <c:spPr>
            <a:solidFill>
              <a:schemeClr val="accent4"/>
            </a:solidFill>
            <a:ln>
              <a:noFill/>
            </a:ln>
            <a:effectLst/>
          </c:spPr>
          <c:invertIfNegative val="0"/>
          <c:cat>
            <c:strRef>
              <c:f>'Q3 C Charts'!$A$2:$A$8</c:f>
              <c:strCache>
                <c:ptCount val="7"/>
                <c:pt idx="0">
                  <c:v>Public health dept</c:v>
                </c:pt>
                <c:pt idx="1">
                  <c:v>Human services (not public health)</c:v>
                </c:pt>
                <c:pt idx="2">
                  <c:v>Public safety/ policing</c:v>
                </c:pt>
                <c:pt idx="3">
                  <c:v>Housing/ community development</c:v>
                </c:pt>
                <c:pt idx="4">
                  <c:v>Policy/ legislative</c:v>
                </c:pt>
                <c:pt idx="5">
                  <c:v>Transportation</c:v>
                </c:pt>
                <c:pt idx="6">
                  <c:v>Other state agency</c:v>
                </c:pt>
              </c:strCache>
            </c:strRef>
          </c:cat>
          <c:val>
            <c:numRef>
              <c:f>'Q3 C Charts'!$E$2:$E$8</c:f>
              <c:numCache>
                <c:formatCode>General</c:formatCode>
                <c:ptCount val="7"/>
                <c:pt idx="0">
                  <c:v>2</c:v>
                </c:pt>
                <c:pt idx="1">
                  <c:v>6</c:v>
                </c:pt>
                <c:pt idx="2">
                  <c:v>17</c:v>
                </c:pt>
                <c:pt idx="3">
                  <c:v>19</c:v>
                </c:pt>
                <c:pt idx="4">
                  <c:v>4</c:v>
                </c:pt>
                <c:pt idx="5">
                  <c:v>17</c:v>
                </c:pt>
                <c:pt idx="6">
                  <c:v>7</c:v>
                </c:pt>
              </c:numCache>
            </c:numRef>
          </c:val>
          <c:extLst>
            <c:ext xmlns:c16="http://schemas.microsoft.com/office/drawing/2014/chart" uri="{C3380CC4-5D6E-409C-BE32-E72D297353CC}">
              <c16:uniqueId val="{00000003-48E2-4D7D-A93A-F3CE1D6ED063}"/>
            </c:ext>
          </c:extLst>
        </c:ser>
        <c:ser>
          <c:idx val="4"/>
          <c:order val="4"/>
          <c:tx>
            <c:strRef>
              <c:f>'Q3 C Charts'!$F$1</c:f>
              <c:strCache>
                <c:ptCount val="1"/>
                <c:pt idx="0">
                  <c:v>Don’t know</c:v>
                </c:pt>
              </c:strCache>
            </c:strRef>
          </c:tx>
          <c:spPr>
            <a:solidFill>
              <a:srgbClr val="00B050"/>
            </a:solidFill>
            <a:ln>
              <a:noFill/>
            </a:ln>
            <a:effectLst/>
          </c:spPr>
          <c:invertIfNegative val="0"/>
          <c:cat>
            <c:strRef>
              <c:f>'Q3 C Charts'!$A$2:$A$8</c:f>
              <c:strCache>
                <c:ptCount val="7"/>
                <c:pt idx="0">
                  <c:v>Public health dept</c:v>
                </c:pt>
                <c:pt idx="1">
                  <c:v>Human services (not public health)</c:v>
                </c:pt>
                <c:pt idx="2">
                  <c:v>Public safety/ policing</c:v>
                </c:pt>
                <c:pt idx="3">
                  <c:v>Housing/ community development</c:v>
                </c:pt>
                <c:pt idx="4">
                  <c:v>Policy/ legislative</c:v>
                </c:pt>
                <c:pt idx="5">
                  <c:v>Transportation</c:v>
                </c:pt>
                <c:pt idx="6">
                  <c:v>Other state agency</c:v>
                </c:pt>
              </c:strCache>
            </c:strRef>
          </c:cat>
          <c:val>
            <c:numRef>
              <c:f>'Q3 C Charts'!$F$2:$F$8</c:f>
              <c:numCache>
                <c:formatCode>General</c:formatCode>
                <c:ptCount val="7"/>
                <c:pt idx="0">
                  <c:v>0</c:v>
                </c:pt>
                <c:pt idx="1">
                  <c:v>6</c:v>
                </c:pt>
                <c:pt idx="2">
                  <c:v>7</c:v>
                </c:pt>
                <c:pt idx="3">
                  <c:v>8</c:v>
                </c:pt>
                <c:pt idx="4">
                  <c:v>1</c:v>
                </c:pt>
                <c:pt idx="5">
                  <c:v>5</c:v>
                </c:pt>
                <c:pt idx="6">
                  <c:v>9</c:v>
                </c:pt>
              </c:numCache>
            </c:numRef>
          </c:val>
          <c:extLst>
            <c:ext xmlns:c16="http://schemas.microsoft.com/office/drawing/2014/chart" uri="{C3380CC4-5D6E-409C-BE32-E72D297353CC}">
              <c16:uniqueId val="{00000004-48E2-4D7D-A93A-F3CE1D6ED063}"/>
            </c:ext>
          </c:extLst>
        </c:ser>
        <c:dLbls>
          <c:showLegendKey val="0"/>
          <c:showVal val="0"/>
          <c:showCatName val="0"/>
          <c:showSerName val="0"/>
          <c:showPercent val="0"/>
          <c:showBubbleSize val="0"/>
        </c:dLbls>
        <c:gapWidth val="150"/>
        <c:overlap val="100"/>
        <c:axId val="-2134066912"/>
        <c:axId val="2110256832"/>
      </c:barChart>
      <c:catAx>
        <c:axId val="-2134066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2110256832"/>
        <c:crosses val="autoZero"/>
        <c:auto val="1"/>
        <c:lblAlgn val="ctr"/>
        <c:lblOffset val="100"/>
        <c:noMultiLvlLbl val="0"/>
      </c:catAx>
      <c:valAx>
        <c:axId val="21102568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34066912"/>
        <c:crosses val="autoZero"/>
        <c:crossBetween val="between"/>
      </c:valAx>
      <c:spPr>
        <a:noFill/>
        <a:ln>
          <a:noFill/>
        </a:ln>
        <a:effectLst/>
      </c:spPr>
    </c:plotArea>
    <c:legend>
      <c:legendPos val="b"/>
      <c:layout>
        <c:manualLayout>
          <c:xMode val="edge"/>
          <c:yMode val="edge"/>
          <c:x val="9.3830433078134406E-2"/>
          <c:y val="0.6385824366963716"/>
          <c:w val="0.77139686011509223"/>
          <c:h val="0.36141756244208223"/>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'Q3 D Charts (2)'!$B$1</c:f>
              <c:strCache>
                <c:ptCount val="1"/>
                <c:pt idx="0">
                  <c:v>Individual faculty engaged independently (no formal approach of our school or program)</c:v>
                </c:pt>
              </c:strCache>
            </c:strRef>
          </c:tx>
          <c:spPr>
            <a:solidFill>
              <a:srgbClr val="0070C0"/>
            </a:solidFill>
            <a:ln>
              <a:noFill/>
            </a:ln>
            <a:effectLst/>
          </c:spPr>
          <c:invertIfNegative val="0"/>
          <c:cat>
            <c:strRef>
              <c:f>'Q3 D Charts (2)'!$A$2:$A$6</c:f>
              <c:strCache>
                <c:ptCount val="5"/>
                <c:pt idx="0">
                  <c:v>National Institutes of Health (NIH)</c:v>
                </c:pt>
                <c:pt idx="1">
                  <c:v>Foundations</c:v>
                </c:pt>
                <c:pt idx="2">
                  <c:v>Centers for Disease Control and Prevention (CDC)</c:v>
                </c:pt>
                <c:pt idx="3">
                  <c:v>Patient Centered Outcomes Research Institute (PCORI)</c:v>
                </c:pt>
                <c:pt idx="4">
                  <c:v>Health Resources and Services Administration (HRSA)</c:v>
                </c:pt>
              </c:strCache>
            </c:strRef>
          </c:cat>
          <c:val>
            <c:numRef>
              <c:f>'Q3 D Charts (2)'!$B$2:$B$6</c:f>
              <c:numCache>
                <c:formatCode>General</c:formatCode>
                <c:ptCount val="5"/>
                <c:pt idx="0">
                  <c:v>38</c:v>
                </c:pt>
                <c:pt idx="1">
                  <c:v>37</c:v>
                </c:pt>
                <c:pt idx="2">
                  <c:v>37</c:v>
                </c:pt>
                <c:pt idx="3">
                  <c:v>34</c:v>
                </c:pt>
                <c:pt idx="4">
                  <c:v>33</c:v>
                </c:pt>
              </c:numCache>
            </c:numRef>
          </c:val>
          <c:extLst>
            <c:ext xmlns:c16="http://schemas.microsoft.com/office/drawing/2014/chart" uri="{C3380CC4-5D6E-409C-BE32-E72D297353CC}">
              <c16:uniqueId val="{00000000-FC92-40D5-9A31-14784DDEAF50}"/>
            </c:ext>
          </c:extLst>
        </c:ser>
        <c:ser>
          <c:idx val="1"/>
          <c:order val="1"/>
          <c:tx>
            <c:strRef>
              <c:f>'Q3 D Charts (2)'!$C$1</c:f>
              <c:strCache>
                <c:ptCount val="1"/>
                <c:pt idx="0">
                  <c:v>Relationship is recognized in our school or program annual work plan or strategic plan</c:v>
                </c:pt>
              </c:strCache>
            </c:strRef>
          </c:tx>
          <c:spPr>
            <a:solidFill>
              <a:srgbClr val="FF0000"/>
            </a:solidFill>
            <a:ln>
              <a:noFill/>
            </a:ln>
            <a:effectLst/>
          </c:spPr>
          <c:invertIfNegative val="0"/>
          <c:cat>
            <c:strRef>
              <c:f>'Q3 D Charts (2)'!$A$2:$A$6</c:f>
              <c:strCache>
                <c:ptCount val="5"/>
                <c:pt idx="0">
                  <c:v>National Institutes of Health (NIH)</c:v>
                </c:pt>
                <c:pt idx="1">
                  <c:v>Foundations</c:v>
                </c:pt>
                <c:pt idx="2">
                  <c:v>Centers for Disease Control and Prevention (CDC)</c:v>
                </c:pt>
                <c:pt idx="3">
                  <c:v>Patient Centered Outcomes Research Institute (PCORI)</c:v>
                </c:pt>
                <c:pt idx="4">
                  <c:v>Health Resources and Services Administration (HRSA)</c:v>
                </c:pt>
              </c:strCache>
            </c:strRef>
          </c:cat>
          <c:val>
            <c:numRef>
              <c:f>'Q3 D Charts (2)'!$C$2:$C$6</c:f>
              <c:numCache>
                <c:formatCode>General</c:formatCode>
                <c:ptCount val="5"/>
                <c:pt idx="0">
                  <c:v>16</c:v>
                </c:pt>
                <c:pt idx="1">
                  <c:v>12</c:v>
                </c:pt>
                <c:pt idx="2">
                  <c:v>11</c:v>
                </c:pt>
                <c:pt idx="3">
                  <c:v>13</c:v>
                </c:pt>
                <c:pt idx="4">
                  <c:v>12</c:v>
                </c:pt>
              </c:numCache>
            </c:numRef>
          </c:val>
          <c:extLst>
            <c:ext xmlns:c16="http://schemas.microsoft.com/office/drawing/2014/chart" uri="{C3380CC4-5D6E-409C-BE32-E72D297353CC}">
              <c16:uniqueId val="{00000001-FC92-40D5-9A31-14784DDEAF50}"/>
            </c:ext>
          </c:extLst>
        </c:ser>
        <c:ser>
          <c:idx val="2"/>
          <c:order val="2"/>
          <c:tx>
            <c:strRef>
              <c:f>'Q3 D Charts (2)'!$D$1</c:f>
              <c:strCache>
                <c:ptCount val="1"/>
                <c:pt idx="0">
                  <c:v>Specific contracts or agreements in place to provide services</c:v>
                </c:pt>
              </c:strCache>
            </c:strRef>
          </c:tx>
          <c:spPr>
            <a:solidFill>
              <a:srgbClr val="FFC000"/>
            </a:solidFill>
            <a:ln>
              <a:noFill/>
            </a:ln>
            <a:effectLst/>
          </c:spPr>
          <c:invertIfNegative val="0"/>
          <c:cat>
            <c:strRef>
              <c:f>'Q3 D Charts (2)'!$A$2:$A$6</c:f>
              <c:strCache>
                <c:ptCount val="5"/>
                <c:pt idx="0">
                  <c:v>National Institutes of Health (NIH)</c:v>
                </c:pt>
                <c:pt idx="1">
                  <c:v>Foundations</c:v>
                </c:pt>
                <c:pt idx="2">
                  <c:v>Centers for Disease Control and Prevention (CDC)</c:v>
                </c:pt>
                <c:pt idx="3">
                  <c:v>Patient Centered Outcomes Research Institute (PCORI)</c:v>
                </c:pt>
                <c:pt idx="4">
                  <c:v>Health Resources and Services Administration (HRSA)</c:v>
                </c:pt>
              </c:strCache>
            </c:strRef>
          </c:cat>
          <c:val>
            <c:numRef>
              <c:f>'Q3 D Charts (2)'!$D$2:$D$6</c:f>
              <c:numCache>
                <c:formatCode>General</c:formatCode>
                <c:ptCount val="5"/>
                <c:pt idx="0">
                  <c:v>17</c:v>
                </c:pt>
                <c:pt idx="1">
                  <c:v>17</c:v>
                </c:pt>
                <c:pt idx="2">
                  <c:v>16</c:v>
                </c:pt>
                <c:pt idx="3">
                  <c:v>16</c:v>
                </c:pt>
                <c:pt idx="4">
                  <c:v>15</c:v>
                </c:pt>
              </c:numCache>
            </c:numRef>
          </c:val>
          <c:extLst>
            <c:ext xmlns:c16="http://schemas.microsoft.com/office/drawing/2014/chart" uri="{C3380CC4-5D6E-409C-BE32-E72D297353CC}">
              <c16:uniqueId val="{00000002-FC92-40D5-9A31-14784DDEAF50}"/>
            </c:ext>
          </c:extLst>
        </c:ser>
        <c:ser>
          <c:idx val="3"/>
          <c:order val="3"/>
          <c:tx>
            <c:strRef>
              <c:f>'Q3 D Charts (2)'!$E$1</c:f>
              <c:strCache>
                <c:ptCount val="1"/>
                <c:pt idx="0">
                  <c:v>No current relationship</c:v>
                </c:pt>
              </c:strCache>
            </c:strRef>
          </c:tx>
          <c:spPr>
            <a:solidFill>
              <a:srgbClr val="7030A0"/>
            </a:solidFill>
            <a:ln>
              <a:noFill/>
            </a:ln>
            <a:effectLst/>
          </c:spPr>
          <c:invertIfNegative val="0"/>
          <c:cat>
            <c:strRef>
              <c:f>'Q3 D Charts (2)'!$A$2:$A$6</c:f>
              <c:strCache>
                <c:ptCount val="5"/>
                <c:pt idx="0">
                  <c:v>National Institutes of Health (NIH)</c:v>
                </c:pt>
                <c:pt idx="1">
                  <c:v>Foundations</c:v>
                </c:pt>
                <c:pt idx="2">
                  <c:v>Centers for Disease Control and Prevention (CDC)</c:v>
                </c:pt>
                <c:pt idx="3">
                  <c:v>Patient Centered Outcomes Research Institute (PCORI)</c:v>
                </c:pt>
                <c:pt idx="4">
                  <c:v>Health Resources and Services Administration (HRSA)</c:v>
                </c:pt>
              </c:strCache>
            </c:strRef>
          </c:cat>
          <c:val>
            <c:numRef>
              <c:f>'Q3 D Charts (2)'!$E$2:$E$6</c:f>
              <c:numCache>
                <c:formatCode>General</c:formatCode>
                <c:ptCount val="5"/>
                <c:pt idx="0">
                  <c:v>3</c:v>
                </c:pt>
                <c:pt idx="1">
                  <c:v>4</c:v>
                </c:pt>
                <c:pt idx="2">
                  <c:v>4</c:v>
                </c:pt>
                <c:pt idx="3">
                  <c:v>4</c:v>
                </c:pt>
                <c:pt idx="4">
                  <c:v>5</c:v>
                </c:pt>
              </c:numCache>
            </c:numRef>
          </c:val>
          <c:extLst>
            <c:ext xmlns:c16="http://schemas.microsoft.com/office/drawing/2014/chart" uri="{C3380CC4-5D6E-409C-BE32-E72D297353CC}">
              <c16:uniqueId val="{00000003-FC92-40D5-9A31-14784DDEAF50}"/>
            </c:ext>
          </c:extLst>
        </c:ser>
        <c:ser>
          <c:idx val="4"/>
          <c:order val="4"/>
          <c:tx>
            <c:strRef>
              <c:f>'Q3 D Charts (2)'!$F$1</c:f>
              <c:strCache>
                <c:ptCount val="1"/>
                <c:pt idx="0">
                  <c:v>Don’t know</c:v>
                </c:pt>
              </c:strCache>
            </c:strRef>
          </c:tx>
          <c:spPr>
            <a:solidFill>
              <a:srgbClr val="00B050"/>
            </a:solidFill>
            <a:ln>
              <a:noFill/>
            </a:ln>
            <a:effectLst/>
          </c:spPr>
          <c:invertIfNegative val="0"/>
          <c:cat>
            <c:strRef>
              <c:f>'Q3 D Charts (2)'!$A$2:$A$6</c:f>
              <c:strCache>
                <c:ptCount val="5"/>
                <c:pt idx="0">
                  <c:v>National Institutes of Health (NIH)</c:v>
                </c:pt>
                <c:pt idx="1">
                  <c:v>Foundations</c:v>
                </c:pt>
                <c:pt idx="2">
                  <c:v>Centers for Disease Control and Prevention (CDC)</c:v>
                </c:pt>
                <c:pt idx="3">
                  <c:v>Patient Centered Outcomes Research Institute (PCORI)</c:v>
                </c:pt>
                <c:pt idx="4">
                  <c:v>Health Resources and Services Administration (HRSA)</c:v>
                </c:pt>
              </c:strCache>
            </c:strRef>
          </c:cat>
          <c:val>
            <c:numRef>
              <c:f>'Q3 D Charts (2)'!$F$2:$F$6</c:f>
              <c:numCache>
                <c:formatCode>General</c:formatCode>
                <c:ptCount val="5"/>
                <c:pt idx="0">
                  <c:v>0</c:v>
                </c:pt>
                <c:pt idx="1">
                  <c:v>1</c:v>
                </c:pt>
                <c:pt idx="2">
                  <c:v>0</c:v>
                </c:pt>
                <c:pt idx="3">
                  <c:v>2</c:v>
                </c:pt>
                <c:pt idx="4">
                  <c:v>3</c:v>
                </c:pt>
              </c:numCache>
            </c:numRef>
          </c:val>
          <c:extLst>
            <c:ext xmlns:c16="http://schemas.microsoft.com/office/drawing/2014/chart" uri="{C3380CC4-5D6E-409C-BE32-E72D297353CC}">
              <c16:uniqueId val="{00000004-FC92-40D5-9A31-14784DDEAF50}"/>
            </c:ext>
          </c:extLst>
        </c:ser>
        <c:dLbls>
          <c:showLegendKey val="0"/>
          <c:showVal val="0"/>
          <c:showCatName val="0"/>
          <c:showSerName val="0"/>
          <c:showPercent val="0"/>
          <c:showBubbleSize val="0"/>
        </c:dLbls>
        <c:gapWidth val="150"/>
        <c:overlap val="100"/>
        <c:axId val="2107436096"/>
        <c:axId val="2123794640"/>
      </c:barChart>
      <c:catAx>
        <c:axId val="2107436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2123794640"/>
        <c:crosses val="autoZero"/>
        <c:auto val="1"/>
        <c:lblAlgn val="ctr"/>
        <c:lblOffset val="100"/>
        <c:noMultiLvlLbl val="0"/>
      </c:catAx>
      <c:valAx>
        <c:axId val="21237946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07436096"/>
        <c:crosses val="autoZero"/>
        <c:crossBetween val="between"/>
      </c:valAx>
      <c:spPr>
        <a:noFill/>
        <a:ln>
          <a:noFill/>
        </a:ln>
        <a:effectLst/>
      </c:spPr>
    </c:plotArea>
    <c:legend>
      <c:legendPos val="b"/>
      <c:layout>
        <c:manualLayout>
          <c:xMode val="edge"/>
          <c:yMode val="edge"/>
          <c:x val="7.7890415189872206E-2"/>
          <c:y val="0.738760611402561"/>
          <c:w val="0.842660040000066"/>
          <c:h val="0.23721196620686399"/>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'Q3 D Charts (2)'!$K$1</c:f>
              <c:strCache>
                <c:ptCount val="1"/>
                <c:pt idx="0">
                  <c:v>Individual faculty engaged independently (no formal approach of our school or program)</c:v>
                </c:pt>
              </c:strCache>
            </c:strRef>
          </c:tx>
          <c:spPr>
            <a:solidFill>
              <a:srgbClr val="0070C0"/>
            </a:solidFill>
            <a:ln>
              <a:noFill/>
            </a:ln>
            <a:effectLst/>
          </c:spPr>
          <c:invertIfNegative val="0"/>
          <c:cat>
            <c:strRef>
              <c:f>'Q3 D Charts (2)'!$J$2:$J$8</c:f>
              <c:strCache>
                <c:ptCount val="7"/>
                <c:pt idx="0">
                  <c:v>Minority group (e.g., race, disability, LGBT)</c:v>
                </c:pt>
                <c:pt idx="1">
                  <c:v>Voluntary Health Agencies (e.g., lung, heart, diabetes, cancer, arthritis)</c:v>
                </c:pt>
                <c:pt idx="2">
                  <c:v>Schools districts (K-12)</c:v>
                </c:pt>
                <c:pt idx="3">
                  <c:v>Businesses, private sector employers</c:v>
                </c:pt>
                <c:pt idx="4">
                  <c:v>Community service organizations (e.g., United Way, YMCA, Urban League)</c:v>
                </c:pt>
                <c:pt idx="5">
                  <c:v>Agency for Healthcare Research and Quality (AHRQ)</c:v>
                </c:pt>
                <c:pt idx="6">
                  <c:v>Faith-based organizations</c:v>
                </c:pt>
              </c:strCache>
            </c:strRef>
          </c:cat>
          <c:val>
            <c:numRef>
              <c:f>'Q3 D Charts (2)'!$K$2:$K$8</c:f>
              <c:numCache>
                <c:formatCode>General</c:formatCode>
                <c:ptCount val="7"/>
                <c:pt idx="0">
                  <c:v>39</c:v>
                </c:pt>
                <c:pt idx="1">
                  <c:v>37</c:v>
                </c:pt>
                <c:pt idx="2">
                  <c:v>39</c:v>
                </c:pt>
                <c:pt idx="3">
                  <c:v>35</c:v>
                </c:pt>
                <c:pt idx="4">
                  <c:v>34</c:v>
                </c:pt>
                <c:pt idx="5">
                  <c:v>31</c:v>
                </c:pt>
                <c:pt idx="6">
                  <c:v>40</c:v>
                </c:pt>
              </c:numCache>
            </c:numRef>
          </c:val>
          <c:extLst>
            <c:ext xmlns:c16="http://schemas.microsoft.com/office/drawing/2014/chart" uri="{C3380CC4-5D6E-409C-BE32-E72D297353CC}">
              <c16:uniqueId val="{00000000-6738-44CF-99AE-A46057D4949C}"/>
            </c:ext>
          </c:extLst>
        </c:ser>
        <c:ser>
          <c:idx val="1"/>
          <c:order val="1"/>
          <c:tx>
            <c:strRef>
              <c:f>'Q3 D Charts (2)'!$L$1</c:f>
              <c:strCache>
                <c:ptCount val="1"/>
                <c:pt idx="0">
                  <c:v>Relationship is recognized in our school or program annual work plan or strategic plan</c:v>
                </c:pt>
              </c:strCache>
            </c:strRef>
          </c:tx>
          <c:spPr>
            <a:solidFill>
              <a:srgbClr val="FF0000"/>
            </a:solidFill>
            <a:ln>
              <a:noFill/>
            </a:ln>
            <a:effectLst/>
          </c:spPr>
          <c:invertIfNegative val="0"/>
          <c:cat>
            <c:strRef>
              <c:f>'Q3 D Charts (2)'!$J$2:$J$8</c:f>
              <c:strCache>
                <c:ptCount val="7"/>
                <c:pt idx="0">
                  <c:v>Minority group (e.g., race, disability, LGBT)</c:v>
                </c:pt>
                <c:pt idx="1">
                  <c:v>Voluntary Health Agencies (e.g., lung, heart, diabetes, cancer, arthritis)</c:v>
                </c:pt>
                <c:pt idx="2">
                  <c:v>Schools districts (K-12)</c:v>
                </c:pt>
                <c:pt idx="3">
                  <c:v>Businesses, private sector employers</c:v>
                </c:pt>
                <c:pt idx="4">
                  <c:v>Community service organizations (e.g., United Way, YMCA, Urban League)</c:v>
                </c:pt>
                <c:pt idx="5">
                  <c:v>Agency for Healthcare Research and Quality (AHRQ)</c:v>
                </c:pt>
                <c:pt idx="6">
                  <c:v>Faith-based organizations</c:v>
                </c:pt>
              </c:strCache>
            </c:strRef>
          </c:cat>
          <c:val>
            <c:numRef>
              <c:f>'Q3 D Charts (2)'!$L$2:$L$8</c:f>
              <c:numCache>
                <c:formatCode>General</c:formatCode>
                <c:ptCount val="7"/>
                <c:pt idx="0">
                  <c:v>12</c:v>
                </c:pt>
                <c:pt idx="1">
                  <c:v>8</c:v>
                </c:pt>
                <c:pt idx="2">
                  <c:v>5</c:v>
                </c:pt>
                <c:pt idx="3">
                  <c:v>7</c:v>
                </c:pt>
                <c:pt idx="4">
                  <c:v>12</c:v>
                </c:pt>
                <c:pt idx="5">
                  <c:v>7</c:v>
                </c:pt>
                <c:pt idx="6">
                  <c:v>6</c:v>
                </c:pt>
              </c:numCache>
            </c:numRef>
          </c:val>
          <c:extLst>
            <c:ext xmlns:c16="http://schemas.microsoft.com/office/drawing/2014/chart" uri="{C3380CC4-5D6E-409C-BE32-E72D297353CC}">
              <c16:uniqueId val="{00000001-6738-44CF-99AE-A46057D4949C}"/>
            </c:ext>
          </c:extLst>
        </c:ser>
        <c:ser>
          <c:idx val="2"/>
          <c:order val="2"/>
          <c:tx>
            <c:strRef>
              <c:f>'Q3 D Charts (2)'!$M$1</c:f>
              <c:strCache>
                <c:ptCount val="1"/>
                <c:pt idx="0">
                  <c:v>Specific contracts or agreements in place to provide services</c:v>
                </c:pt>
              </c:strCache>
            </c:strRef>
          </c:tx>
          <c:spPr>
            <a:solidFill>
              <a:srgbClr val="FFC000"/>
            </a:solidFill>
            <a:ln>
              <a:noFill/>
            </a:ln>
            <a:effectLst/>
          </c:spPr>
          <c:invertIfNegative val="0"/>
          <c:cat>
            <c:strRef>
              <c:f>'Q3 D Charts (2)'!$J$2:$J$8</c:f>
              <c:strCache>
                <c:ptCount val="7"/>
                <c:pt idx="0">
                  <c:v>Minority group (e.g., race, disability, LGBT)</c:v>
                </c:pt>
                <c:pt idx="1">
                  <c:v>Voluntary Health Agencies (e.g., lung, heart, diabetes, cancer, arthritis)</c:v>
                </c:pt>
                <c:pt idx="2">
                  <c:v>Schools districts (K-12)</c:v>
                </c:pt>
                <c:pt idx="3">
                  <c:v>Businesses, private sector employers</c:v>
                </c:pt>
                <c:pt idx="4">
                  <c:v>Community service organizations (e.g., United Way, YMCA, Urban League)</c:v>
                </c:pt>
                <c:pt idx="5">
                  <c:v>Agency for Healthcare Research and Quality (AHRQ)</c:v>
                </c:pt>
                <c:pt idx="6">
                  <c:v>Faith-based organizations</c:v>
                </c:pt>
              </c:strCache>
            </c:strRef>
          </c:cat>
          <c:val>
            <c:numRef>
              <c:f>'Q3 D Charts (2)'!$M$2:$M$8</c:f>
              <c:numCache>
                <c:formatCode>General</c:formatCode>
                <c:ptCount val="7"/>
                <c:pt idx="0">
                  <c:v>8</c:v>
                </c:pt>
                <c:pt idx="1">
                  <c:v>6</c:v>
                </c:pt>
                <c:pt idx="2">
                  <c:v>7</c:v>
                </c:pt>
                <c:pt idx="3">
                  <c:v>8</c:v>
                </c:pt>
                <c:pt idx="4">
                  <c:v>5</c:v>
                </c:pt>
                <c:pt idx="5">
                  <c:v>11</c:v>
                </c:pt>
                <c:pt idx="6">
                  <c:v>3</c:v>
                </c:pt>
              </c:numCache>
            </c:numRef>
          </c:val>
          <c:extLst>
            <c:ext xmlns:c16="http://schemas.microsoft.com/office/drawing/2014/chart" uri="{C3380CC4-5D6E-409C-BE32-E72D297353CC}">
              <c16:uniqueId val="{00000002-6738-44CF-99AE-A46057D4949C}"/>
            </c:ext>
          </c:extLst>
        </c:ser>
        <c:ser>
          <c:idx val="3"/>
          <c:order val="3"/>
          <c:tx>
            <c:strRef>
              <c:f>'Q3 D Charts (2)'!$N$1</c:f>
              <c:strCache>
                <c:ptCount val="1"/>
                <c:pt idx="0">
                  <c:v>No current relationship</c:v>
                </c:pt>
              </c:strCache>
            </c:strRef>
          </c:tx>
          <c:spPr>
            <a:solidFill>
              <a:srgbClr val="7030A0"/>
            </a:solidFill>
            <a:ln>
              <a:noFill/>
            </a:ln>
            <a:effectLst/>
          </c:spPr>
          <c:invertIfNegative val="0"/>
          <c:cat>
            <c:strRef>
              <c:f>'Q3 D Charts (2)'!$J$2:$J$8</c:f>
              <c:strCache>
                <c:ptCount val="7"/>
                <c:pt idx="0">
                  <c:v>Minority group (e.g., race, disability, LGBT)</c:v>
                </c:pt>
                <c:pt idx="1">
                  <c:v>Voluntary Health Agencies (e.g., lung, heart, diabetes, cancer, arthritis)</c:v>
                </c:pt>
                <c:pt idx="2">
                  <c:v>Schools districts (K-12)</c:v>
                </c:pt>
                <c:pt idx="3">
                  <c:v>Businesses, private sector employers</c:v>
                </c:pt>
                <c:pt idx="4">
                  <c:v>Community service organizations (e.g., United Way, YMCA, Urban League)</c:v>
                </c:pt>
                <c:pt idx="5">
                  <c:v>Agency for Healthcare Research and Quality (AHRQ)</c:v>
                </c:pt>
                <c:pt idx="6">
                  <c:v>Faith-based organizations</c:v>
                </c:pt>
              </c:strCache>
            </c:strRef>
          </c:cat>
          <c:val>
            <c:numRef>
              <c:f>'Q3 D Charts (2)'!$N$2:$N$8</c:f>
              <c:numCache>
                <c:formatCode>General</c:formatCode>
                <c:ptCount val="7"/>
                <c:pt idx="0">
                  <c:v>2</c:v>
                </c:pt>
                <c:pt idx="1">
                  <c:v>3</c:v>
                </c:pt>
                <c:pt idx="2">
                  <c:v>2</c:v>
                </c:pt>
                <c:pt idx="3">
                  <c:v>6</c:v>
                </c:pt>
                <c:pt idx="4">
                  <c:v>5</c:v>
                </c:pt>
                <c:pt idx="5">
                  <c:v>8</c:v>
                </c:pt>
                <c:pt idx="6">
                  <c:v>3</c:v>
                </c:pt>
              </c:numCache>
            </c:numRef>
          </c:val>
          <c:extLst>
            <c:ext xmlns:c16="http://schemas.microsoft.com/office/drawing/2014/chart" uri="{C3380CC4-5D6E-409C-BE32-E72D297353CC}">
              <c16:uniqueId val="{00000003-6738-44CF-99AE-A46057D4949C}"/>
            </c:ext>
          </c:extLst>
        </c:ser>
        <c:ser>
          <c:idx val="4"/>
          <c:order val="4"/>
          <c:tx>
            <c:strRef>
              <c:f>'Q3 D Charts (2)'!$O$1</c:f>
              <c:strCache>
                <c:ptCount val="1"/>
                <c:pt idx="0">
                  <c:v>Don’t know</c:v>
                </c:pt>
              </c:strCache>
            </c:strRef>
          </c:tx>
          <c:spPr>
            <a:solidFill>
              <a:srgbClr val="00B050"/>
            </a:solidFill>
            <a:ln>
              <a:noFill/>
            </a:ln>
            <a:effectLst/>
          </c:spPr>
          <c:invertIfNegative val="0"/>
          <c:cat>
            <c:strRef>
              <c:f>'Q3 D Charts (2)'!$J$2:$J$8</c:f>
              <c:strCache>
                <c:ptCount val="7"/>
                <c:pt idx="0">
                  <c:v>Minority group (e.g., race, disability, LGBT)</c:v>
                </c:pt>
                <c:pt idx="1">
                  <c:v>Voluntary Health Agencies (e.g., lung, heart, diabetes, cancer, arthritis)</c:v>
                </c:pt>
                <c:pt idx="2">
                  <c:v>Schools districts (K-12)</c:v>
                </c:pt>
                <c:pt idx="3">
                  <c:v>Businesses, private sector employers</c:v>
                </c:pt>
                <c:pt idx="4">
                  <c:v>Community service organizations (e.g., United Way, YMCA, Urban League)</c:v>
                </c:pt>
                <c:pt idx="5">
                  <c:v>Agency for Healthcare Research and Quality (AHRQ)</c:v>
                </c:pt>
                <c:pt idx="6">
                  <c:v>Faith-based organizations</c:v>
                </c:pt>
              </c:strCache>
            </c:strRef>
          </c:cat>
          <c:val>
            <c:numRef>
              <c:f>'Q3 D Charts (2)'!$O$2:$O$8</c:f>
              <c:numCache>
                <c:formatCode>General</c:formatCode>
                <c:ptCount val="7"/>
                <c:pt idx="0">
                  <c:v>1</c:v>
                </c:pt>
                <c:pt idx="1">
                  <c:v>3</c:v>
                </c:pt>
                <c:pt idx="2">
                  <c:v>3</c:v>
                </c:pt>
                <c:pt idx="3">
                  <c:v>2</c:v>
                </c:pt>
                <c:pt idx="4">
                  <c:v>1</c:v>
                </c:pt>
                <c:pt idx="5">
                  <c:v>5</c:v>
                </c:pt>
                <c:pt idx="6">
                  <c:v>1</c:v>
                </c:pt>
              </c:numCache>
            </c:numRef>
          </c:val>
          <c:extLst>
            <c:ext xmlns:c16="http://schemas.microsoft.com/office/drawing/2014/chart" uri="{C3380CC4-5D6E-409C-BE32-E72D297353CC}">
              <c16:uniqueId val="{00000004-6738-44CF-99AE-A46057D4949C}"/>
            </c:ext>
          </c:extLst>
        </c:ser>
        <c:dLbls>
          <c:showLegendKey val="0"/>
          <c:showVal val="0"/>
          <c:showCatName val="0"/>
          <c:showSerName val="0"/>
          <c:showPercent val="0"/>
          <c:showBubbleSize val="0"/>
        </c:dLbls>
        <c:gapWidth val="150"/>
        <c:overlap val="100"/>
        <c:axId val="-2133055376"/>
        <c:axId val="2107318720"/>
      </c:barChart>
      <c:catAx>
        <c:axId val="-2133055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2107318720"/>
        <c:crosses val="autoZero"/>
        <c:auto val="1"/>
        <c:lblAlgn val="ctr"/>
        <c:lblOffset val="100"/>
        <c:noMultiLvlLbl val="0"/>
      </c:catAx>
      <c:valAx>
        <c:axId val="21073187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33055376"/>
        <c:crosses val="autoZero"/>
        <c:crossBetween val="between"/>
      </c:valAx>
      <c:spPr>
        <a:noFill/>
        <a:ln>
          <a:noFill/>
        </a:ln>
        <a:effectLst/>
      </c:spPr>
    </c:plotArea>
    <c:legend>
      <c:legendPos val="b"/>
      <c:layout>
        <c:manualLayout>
          <c:xMode val="edge"/>
          <c:yMode val="edge"/>
          <c:x val="0.112070209973753"/>
          <c:y val="0.77967510477491397"/>
          <c:w val="0.74808180227471599"/>
          <c:h val="0.21495739786243501"/>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'Q3 D Charts (2)'!$T$1</c:f>
              <c:strCache>
                <c:ptCount val="1"/>
                <c:pt idx="0">
                  <c:v>Individual faculty engaged independently (no formal approach of our school or program)</c:v>
                </c:pt>
              </c:strCache>
            </c:strRef>
          </c:tx>
          <c:spPr>
            <a:solidFill>
              <a:srgbClr val="0070C0"/>
            </a:solidFill>
            <a:ln>
              <a:noFill/>
            </a:ln>
            <a:effectLst/>
          </c:spPr>
          <c:invertIfNegative val="0"/>
          <c:cat>
            <c:strRef>
              <c:f>'Q3 D Charts (2)'!$S$2:$S$9</c:f>
              <c:strCache>
                <c:ptCount val="8"/>
                <c:pt idx="0">
                  <c:v>Early childhood education centers</c:v>
                </c:pt>
                <c:pt idx="1">
                  <c:v>Medicaid (Federal &amp; State program)</c:v>
                </c:pt>
                <c:pt idx="2">
                  <c:v>World Health Organization (WHO)</c:v>
                </c:pt>
                <c:pt idx="3">
                  <c:v>Medicare (Federal program/agency)</c:v>
                </c:pt>
                <c:pt idx="4">
                  <c:v>Post-secondary education, including trade schools</c:v>
                </c:pt>
                <c:pt idx="5">
                  <c:v>Chambers or other business groups</c:v>
                </c:pt>
                <c:pt idx="6">
                  <c:v>Indian/Tribal Health</c:v>
                </c:pt>
                <c:pt idx="7">
                  <c:v>Other Organization</c:v>
                </c:pt>
              </c:strCache>
            </c:strRef>
          </c:cat>
          <c:val>
            <c:numRef>
              <c:f>'Q3 D Charts (2)'!$T$2:$T$9</c:f>
              <c:numCache>
                <c:formatCode>General</c:formatCode>
                <c:ptCount val="8"/>
                <c:pt idx="0">
                  <c:v>34</c:v>
                </c:pt>
                <c:pt idx="1">
                  <c:v>23</c:v>
                </c:pt>
                <c:pt idx="2">
                  <c:v>28</c:v>
                </c:pt>
                <c:pt idx="3">
                  <c:v>23</c:v>
                </c:pt>
                <c:pt idx="4">
                  <c:v>24</c:v>
                </c:pt>
                <c:pt idx="5">
                  <c:v>22</c:v>
                </c:pt>
                <c:pt idx="6">
                  <c:v>20</c:v>
                </c:pt>
                <c:pt idx="7">
                  <c:v>2</c:v>
                </c:pt>
              </c:numCache>
            </c:numRef>
          </c:val>
          <c:extLst>
            <c:ext xmlns:c16="http://schemas.microsoft.com/office/drawing/2014/chart" uri="{C3380CC4-5D6E-409C-BE32-E72D297353CC}">
              <c16:uniqueId val="{00000000-C4DF-4A0C-B969-8BE4B0ED5BD9}"/>
            </c:ext>
          </c:extLst>
        </c:ser>
        <c:ser>
          <c:idx val="1"/>
          <c:order val="1"/>
          <c:tx>
            <c:strRef>
              <c:f>'Q3 D Charts (2)'!$U$1</c:f>
              <c:strCache>
                <c:ptCount val="1"/>
                <c:pt idx="0">
                  <c:v>Relationship is recognized in our school or program annual work plan or strategic plan</c:v>
                </c:pt>
              </c:strCache>
            </c:strRef>
          </c:tx>
          <c:spPr>
            <a:solidFill>
              <a:srgbClr val="FF0000"/>
            </a:solidFill>
            <a:ln>
              <a:noFill/>
            </a:ln>
            <a:effectLst/>
          </c:spPr>
          <c:invertIfNegative val="0"/>
          <c:cat>
            <c:strRef>
              <c:f>'Q3 D Charts (2)'!$S$2:$S$9</c:f>
              <c:strCache>
                <c:ptCount val="8"/>
                <c:pt idx="0">
                  <c:v>Early childhood education centers</c:v>
                </c:pt>
                <c:pt idx="1">
                  <c:v>Medicaid (Federal &amp; State program)</c:v>
                </c:pt>
                <c:pt idx="2">
                  <c:v>World Health Organization (WHO)</c:v>
                </c:pt>
                <c:pt idx="3">
                  <c:v>Medicare (Federal program/agency)</c:v>
                </c:pt>
                <c:pt idx="4">
                  <c:v>Post-secondary education, including trade schools</c:v>
                </c:pt>
                <c:pt idx="5">
                  <c:v>Chambers or other business groups</c:v>
                </c:pt>
                <c:pt idx="6">
                  <c:v>Indian/Tribal Health</c:v>
                </c:pt>
                <c:pt idx="7">
                  <c:v>Other Organization</c:v>
                </c:pt>
              </c:strCache>
            </c:strRef>
          </c:cat>
          <c:val>
            <c:numRef>
              <c:f>'Q3 D Charts (2)'!$U$2:$U$9</c:f>
              <c:numCache>
                <c:formatCode>General</c:formatCode>
                <c:ptCount val="8"/>
                <c:pt idx="0">
                  <c:v>4</c:v>
                </c:pt>
                <c:pt idx="1">
                  <c:v>9</c:v>
                </c:pt>
                <c:pt idx="2">
                  <c:v>6</c:v>
                </c:pt>
                <c:pt idx="3">
                  <c:v>8</c:v>
                </c:pt>
                <c:pt idx="4">
                  <c:v>4</c:v>
                </c:pt>
                <c:pt idx="5">
                  <c:v>5</c:v>
                </c:pt>
                <c:pt idx="6">
                  <c:v>4</c:v>
                </c:pt>
                <c:pt idx="7">
                  <c:v>0</c:v>
                </c:pt>
              </c:numCache>
            </c:numRef>
          </c:val>
          <c:extLst>
            <c:ext xmlns:c16="http://schemas.microsoft.com/office/drawing/2014/chart" uri="{C3380CC4-5D6E-409C-BE32-E72D297353CC}">
              <c16:uniqueId val="{00000001-C4DF-4A0C-B969-8BE4B0ED5BD9}"/>
            </c:ext>
          </c:extLst>
        </c:ser>
        <c:ser>
          <c:idx val="2"/>
          <c:order val="2"/>
          <c:tx>
            <c:strRef>
              <c:f>'Q3 D Charts (2)'!$V$1</c:f>
              <c:strCache>
                <c:ptCount val="1"/>
                <c:pt idx="0">
                  <c:v>Specific contracts or agreements in place to provide services</c:v>
                </c:pt>
              </c:strCache>
            </c:strRef>
          </c:tx>
          <c:spPr>
            <a:solidFill>
              <a:srgbClr val="FFC000"/>
            </a:solidFill>
            <a:ln>
              <a:noFill/>
            </a:ln>
            <a:effectLst/>
          </c:spPr>
          <c:invertIfNegative val="0"/>
          <c:cat>
            <c:strRef>
              <c:f>'Q3 D Charts (2)'!$S$2:$S$9</c:f>
              <c:strCache>
                <c:ptCount val="8"/>
                <c:pt idx="0">
                  <c:v>Early childhood education centers</c:v>
                </c:pt>
                <c:pt idx="1">
                  <c:v>Medicaid (Federal &amp; State program)</c:v>
                </c:pt>
                <c:pt idx="2">
                  <c:v>World Health Organization (WHO)</c:v>
                </c:pt>
                <c:pt idx="3">
                  <c:v>Medicare (Federal program/agency)</c:v>
                </c:pt>
                <c:pt idx="4">
                  <c:v>Post-secondary education, including trade schools</c:v>
                </c:pt>
                <c:pt idx="5">
                  <c:v>Chambers or other business groups</c:v>
                </c:pt>
                <c:pt idx="6">
                  <c:v>Indian/Tribal Health</c:v>
                </c:pt>
                <c:pt idx="7">
                  <c:v>Other Organization</c:v>
                </c:pt>
              </c:strCache>
            </c:strRef>
          </c:cat>
          <c:val>
            <c:numRef>
              <c:f>'Q3 D Charts (2)'!$V$2:$V$9</c:f>
              <c:numCache>
                <c:formatCode>General</c:formatCode>
                <c:ptCount val="8"/>
                <c:pt idx="0">
                  <c:v>4</c:v>
                </c:pt>
                <c:pt idx="1">
                  <c:v>9</c:v>
                </c:pt>
                <c:pt idx="2">
                  <c:v>5</c:v>
                </c:pt>
                <c:pt idx="3">
                  <c:v>7</c:v>
                </c:pt>
                <c:pt idx="4">
                  <c:v>6</c:v>
                </c:pt>
                <c:pt idx="5">
                  <c:v>2</c:v>
                </c:pt>
                <c:pt idx="6">
                  <c:v>4</c:v>
                </c:pt>
                <c:pt idx="7">
                  <c:v>0</c:v>
                </c:pt>
              </c:numCache>
            </c:numRef>
          </c:val>
          <c:extLst>
            <c:ext xmlns:c16="http://schemas.microsoft.com/office/drawing/2014/chart" uri="{C3380CC4-5D6E-409C-BE32-E72D297353CC}">
              <c16:uniqueId val="{00000002-C4DF-4A0C-B969-8BE4B0ED5BD9}"/>
            </c:ext>
          </c:extLst>
        </c:ser>
        <c:ser>
          <c:idx val="3"/>
          <c:order val="3"/>
          <c:tx>
            <c:strRef>
              <c:f>'Q3 D Charts (2)'!$W$1</c:f>
              <c:strCache>
                <c:ptCount val="1"/>
                <c:pt idx="0">
                  <c:v>No current relationship</c:v>
                </c:pt>
              </c:strCache>
            </c:strRef>
          </c:tx>
          <c:spPr>
            <a:solidFill>
              <a:srgbClr val="7030A0"/>
            </a:solidFill>
            <a:ln>
              <a:noFill/>
            </a:ln>
            <a:effectLst/>
          </c:spPr>
          <c:invertIfNegative val="0"/>
          <c:cat>
            <c:strRef>
              <c:f>'Q3 D Charts (2)'!$S$2:$S$9</c:f>
              <c:strCache>
                <c:ptCount val="8"/>
                <c:pt idx="0">
                  <c:v>Early childhood education centers</c:v>
                </c:pt>
                <c:pt idx="1">
                  <c:v>Medicaid (Federal &amp; State program)</c:v>
                </c:pt>
                <c:pt idx="2">
                  <c:v>World Health Organization (WHO)</c:v>
                </c:pt>
                <c:pt idx="3">
                  <c:v>Medicare (Federal program/agency)</c:v>
                </c:pt>
                <c:pt idx="4">
                  <c:v>Post-secondary education, including trade schools</c:v>
                </c:pt>
                <c:pt idx="5">
                  <c:v>Chambers or other business groups</c:v>
                </c:pt>
                <c:pt idx="6">
                  <c:v>Indian/Tribal Health</c:v>
                </c:pt>
                <c:pt idx="7">
                  <c:v>Other Organization</c:v>
                </c:pt>
              </c:strCache>
            </c:strRef>
          </c:cat>
          <c:val>
            <c:numRef>
              <c:f>'Q3 D Charts (2)'!$W$2:$W$9</c:f>
              <c:numCache>
                <c:formatCode>General</c:formatCode>
                <c:ptCount val="8"/>
                <c:pt idx="0">
                  <c:v>6</c:v>
                </c:pt>
                <c:pt idx="1">
                  <c:v>11</c:v>
                </c:pt>
                <c:pt idx="2">
                  <c:v>14</c:v>
                </c:pt>
                <c:pt idx="3">
                  <c:v>12</c:v>
                </c:pt>
                <c:pt idx="4">
                  <c:v>14</c:v>
                </c:pt>
                <c:pt idx="5">
                  <c:v>13</c:v>
                </c:pt>
                <c:pt idx="6">
                  <c:v>21</c:v>
                </c:pt>
                <c:pt idx="7">
                  <c:v>7</c:v>
                </c:pt>
              </c:numCache>
            </c:numRef>
          </c:val>
          <c:extLst>
            <c:ext xmlns:c16="http://schemas.microsoft.com/office/drawing/2014/chart" uri="{C3380CC4-5D6E-409C-BE32-E72D297353CC}">
              <c16:uniqueId val="{00000003-C4DF-4A0C-B969-8BE4B0ED5BD9}"/>
            </c:ext>
          </c:extLst>
        </c:ser>
        <c:ser>
          <c:idx val="4"/>
          <c:order val="4"/>
          <c:tx>
            <c:strRef>
              <c:f>'Q3 D Charts (2)'!$X$1</c:f>
              <c:strCache>
                <c:ptCount val="1"/>
                <c:pt idx="0">
                  <c:v>Don’t know</c:v>
                </c:pt>
              </c:strCache>
            </c:strRef>
          </c:tx>
          <c:spPr>
            <a:solidFill>
              <a:srgbClr val="00B050"/>
            </a:solidFill>
            <a:ln>
              <a:noFill/>
            </a:ln>
            <a:effectLst/>
          </c:spPr>
          <c:invertIfNegative val="0"/>
          <c:cat>
            <c:strRef>
              <c:f>'Q3 D Charts (2)'!$S$2:$S$9</c:f>
              <c:strCache>
                <c:ptCount val="8"/>
                <c:pt idx="0">
                  <c:v>Early childhood education centers</c:v>
                </c:pt>
                <c:pt idx="1">
                  <c:v>Medicaid (Federal &amp; State program)</c:v>
                </c:pt>
                <c:pt idx="2">
                  <c:v>World Health Organization (WHO)</c:v>
                </c:pt>
                <c:pt idx="3">
                  <c:v>Medicare (Federal program/agency)</c:v>
                </c:pt>
                <c:pt idx="4">
                  <c:v>Post-secondary education, including trade schools</c:v>
                </c:pt>
                <c:pt idx="5">
                  <c:v>Chambers or other business groups</c:v>
                </c:pt>
                <c:pt idx="6">
                  <c:v>Indian/Tribal Health</c:v>
                </c:pt>
                <c:pt idx="7">
                  <c:v>Other Organization</c:v>
                </c:pt>
              </c:strCache>
            </c:strRef>
          </c:cat>
          <c:val>
            <c:numRef>
              <c:f>'Q3 D Charts (2)'!$X$2:$X$9</c:f>
              <c:numCache>
                <c:formatCode>General</c:formatCode>
                <c:ptCount val="8"/>
                <c:pt idx="0">
                  <c:v>3</c:v>
                </c:pt>
                <c:pt idx="1">
                  <c:v>6</c:v>
                </c:pt>
                <c:pt idx="2">
                  <c:v>2</c:v>
                </c:pt>
                <c:pt idx="3">
                  <c:v>7</c:v>
                </c:pt>
                <c:pt idx="4">
                  <c:v>5</c:v>
                </c:pt>
                <c:pt idx="5">
                  <c:v>7</c:v>
                </c:pt>
                <c:pt idx="6">
                  <c:v>4</c:v>
                </c:pt>
                <c:pt idx="7">
                  <c:v>2</c:v>
                </c:pt>
              </c:numCache>
            </c:numRef>
          </c:val>
          <c:extLst>
            <c:ext xmlns:c16="http://schemas.microsoft.com/office/drawing/2014/chart" uri="{C3380CC4-5D6E-409C-BE32-E72D297353CC}">
              <c16:uniqueId val="{00000004-C4DF-4A0C-B969-8BE4B0ED5BD9}"/>
            </c:ext>
          </c:extLst>
        </c:ser>
        <c:dLbls>
          <c:showLegendKey val="0"/>
          <c:showVal val="0"/>
          <c:showCatName val="0"/>
          <c:showSerName val="0"/>
          <c:showPercent val="0"/>
          <c:showBubbleSize val="0"/>
        </c:dLbls>
        <c:gapWidth val="150"/>
        <c:overlap val="100"/>
        <c:axId val="-2131081824"/>
        <c:axId val="-2088100848"/>
      </c:barChart>
      <c:catAx>
        <c:axId val="-2131081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2088100848"/>
        <c:crosses val="autoZero"/>
        <c:auto val="1"/>
        <c:lblAlgn val="ctr"/>
        <c:lblOffset val="100"/>
        <c:noMultiLvlLbl val="0"/>
      </c:catAx>
      <c:valAx>
        <c:axId val="-20881008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31081824"/>
        <c:crosses val="autoZero"/>
        <c:crossBetween val="between"/>
      </c:valAx>
      <c:spPr>
        <a:noFill/>
        <a:ln>
          <a:noFill/>
        </a:ln>
        <a:effectLst/>
      </c:spPr>
    </c:plotArea>
    <c:legend>
      <c:legendPos val="b"/>
      <c:layout>
        <c:manualLayout>
          <c:xMode val="edge"/>
          <c:yMode val="edge"/>
          <c:x val="0.19009598833793756"/>
          <c:y val="0.68311692109069067"/>
          <c:w val="0.79205276594049245"/>
          <c:h val="0.3168829996475116"/>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'Q4 Charts (2)'!$A$14:$A$19</c:f>
              <c:strCache>
                <c:ptCount val="6"/>
                <c:pt idx="0">
                  <c:v>Increased advocacy for population health and investments in population health</c:v>
                </c:pt>
                <c:pt idx="1">
                  <c:v>New types of faculty with new skill sets (e.g., interventional sciences)</c:v>
                </c:pt>
                <c:pt idx="2">
                  <c:v>Ability to move as fast as the health care sector</c:v>
                </c:pt>
                <c:pt idx="3">
                  <c:v>Stronger relationships with business community (employers, chambers, economic development groups)</c:v>
                </c:pt>
                <c:pt idx="4">
                  <c:v>Help in communicating &amp; marketing academic public health to health systems as resource to address pop health (portal, connector, consulting)</c:v>
                </c:pt>
                <c:pt idx="5">
                  <c:v>Greater awareness in community &amp; public of value of SPPH</c:v>
                </c:pt>
              </c:strCache>
            </c:strRef>
          </c:cat>
          <c:val>
            <c:numRef>
              <c:f>'Q4 Charts (2)'!$B$14:$B$19</c:f>
              <c:numCache>
                <c:formatCode>General</c:formatCode>
                <c:ptCount val="6"/>
                <c:pt idx="0">
                  <c:v>7.3199999999999976</c:v>
                </c:pt>
                <c:pt idx="1">
                  <c:v>7.34</c:v>
                </c:pt>
                <c:pt idx="2">
                  <c:v>7.44</c:v>
                </c:pt>
                <c:pt idx="3">
                  <c:v>7.55</c:v>
                </c:pt>
                <c:pt idx="4">
                  <c:v>7.57</c:v>
                </c:pt>
                <c:pt idx="5">
                  <c:v>8.02</c:v>
                </c:pt>
              </c:numCache>
            </c:numRef>
          </c:val>
          <c:extLst>
            <c:ext xmlns:c16="http://schemas.microsoft.com/office/drawing/2014/chart" uri="{C3380CC4-5D6E-409C-BE32-E72D297353CC}">
              <c16:uniqueId val="{00000000-8E28-4DAA-A2A5-EA7B2587A47E}"/>
            </c:ext>
          </c:extLst>
        </c:ser>
        <c:dLbls>
          <c:showLegendKey val="0"/>
          <c:showVal val="0"/>
          <c:showCatName val="0"/>
          <c:showSerName val="0"/>
          <c:showPercent val="0"/>
          <c:showBubbleSize val="0"/>
        </c:dLbls>
        <c:gapWidth val="182"/>
        <c:axId val="2110352624"/>
        <c:axId val="2129971008"/>
      </c:barChart>
      <c:catAx>
        <c:axId val="21103526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2129971008"/>
        <c:crosses val="autoZero"/>
        <c:auto val="1"/>
        <c:lblAlgn val="ctr"/>
        <c:lblOffset val="100"/>
        <c:noMultiLvlLbl val="0"/>
      </c:catAx>
      <c:valAx>
        <c:axId val="2129971008"/>
        <c:scaling>
          <c:orientation val="minMax"/>
          <c:max val="10"/>
          <c:min val="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103526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2D0851-5C60-4942-91C9-30F0B5E11355}" type="datetimeFigureOut">
              <a:rPr lang="en-US" smtClean="0"/>
              <a:t>2/12/2018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A8490E-46A8-4A44-9305-9D3F9C6CBDDA}" type="slidenum">
              <a:rPr lang="en-US" smtClean="0"/>
              <a:t>‹#›</a:t>
            </a:fld>
            <a:endParaRPr lang="en-US"/>
          </a:p>
        </p:txBody>
      </p:sp>
    </p:spTree>
    <p:extLst>
      <p:ext uri="{BB962C8B-B14F-4D97-AF65-F5344CB8AC3E}">
        <p14:creationId xmlns:p14="http://schemas.microsoft.com/office/powerpoint/2010/main" val="772504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This project builds on the 2015 ASPPH Leadership Retreat, which acknowledged that ASPPH members have widely varying interests in population health </a:t>
            </a:r>
          </a:p>
          <a:p>
            <a:endParaRPr lang="en-US" dirty="0"/>
          </a:p>
        </p:txBody>
      </p:sp>
      <p:sp>
        <p:nvSpPr>
          <p:cNvPr id="4" name="Slide Number Placeholder 3"/>
          <p:cNvSpPr>
            <a:spLocks noGrp="1"/>
          </p:cNvSpPr>
          <p:nvPr>
            <p:ph type="sldNum" sz="quarter" idx="10"/>
          </p:nvPr>
        </p:nvSpPr>
        <p:spPr/>
        <p:txBody>
          <a:bodyPr/>
          <a:lstStyle/>
          <a:p>
            <a:fld id="{811A1DF3-C414-984D-BF99-2C32E49B1C79}" type="slidenum">
              <a:rPr lang="en-US" smtClean="0"/>
              <a:t>2</a:t>
            </a:fld>
            <a:endParaRPr lang="en-US"/>
          </a:p>
        </p:txBody>
      </p:sp>
    </p:spTree>
    <p:extLst>
      <p:ext uri="{BB962C8B-B14F-4D97-AF65-F5344CB8AC3E}">
        <p14:creationId xmlns:p14="http://schemas.microsoft.com/office/powerpoint/2010/main" val="1670700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This project builds on the 2015 ASPPH Leadership Retreat, which acknowledged that ASPPH members have widely varying interests in population health </a:t>
            </a:r>
          </a:p>
          <a:p>
            <a:endParaRPr lang="en-US" dirty="0"/>
          </a:p>
        </p:txBody>
      </p:sp>
      <p:sp>
        <p:nvSpPr>
          <p:cNvPr id="4" name="Slide Number Placeholder 3"/>
          <p:cNvSpPr>
            <a:spLocks noGrp="1"/>
          </p:cNvSpPr>
          <p:nvPr>
            <p:ph type="sldNum" sz="quarter" idx="10"/>
          </p:nvPr>
        </p:nvSpPr>
        <p:spPr/>
        <p:txBody>
          <a:bodyPr/>
          <a:lstStyle/>
          <a:p>
            <a:fld id="{811A1DF3-C414-984D-BF99-2C32E49B1C79}" type="slidenum">
              <a:rPr lang="en-US" smtClean="0"/>
              <a:t>3</a:t>
            </a:fld>
            <a:endParaRPr lang="en-US"/>
          </a:p>
        </p:txBody>
      </p:sp>
    </p:spTree>
    <p:extLst>
      <p:ext uri="{BB962C8B-B14F-4D97-AF65-F5344CB8AC3E}">
        <p14:creationId xmlns:p14="http://schemas.microsoft.com/office/powerpoint/2010/main" val="1513546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This project builds on the 2015 ASPPH Leadership Retreat, which acknowledged that ASPPH members have widely varying interests in population health </a:t>
            </a:r>
          </a:p>
          <a:p>
            <a:endParaRPr lang="en-US" dirty="0"/>
          </a:p>
        </p:txBody>
      </p:sp>
      <p:sp>
        <p:nvSpPr>
          <p:cNvPr id="4" name="Slide Number Placeholder 3"/>
          <p:cNvSpPr>
            <a:spLocks noGrp="1"/>
          </p:cNvSpPr>
          <p:nvPr>
            <p:ph type="sldNum" sz="quarter" idx="10"/>
          </p:nvPr>
        </p:nvSpPr>
        <p:spPr/>
        <p:txBody>
          <a:bodyPr/>
          <a:lstStyle/>
          <a:p>
            <a:fld id="{811A1DF3-C414-984D-BF99-2C32E49B1C79}" type="slidenum">
              <a:rPr lang="en-US" smtClean="0"/>
              <a:t>10</a:t>
            </a:fld>
            <a:endParaRPr lang="en-US"/>
          </a:p>
        </p:txBody>
      </p:sp>
    </p:spTree>
    <p:extLst>
      <p:ext uri="{BB962C8B-B14F-4D97-AF65-F5344CB8AC3E}">
        <p14:creationId xmlns:p14="http://schemas.microsoft.com/office/powerpoint/2010/main" val="1177589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indent="0">
              <a:buNone/>
            </a:pPr>
            <a:r>
              <a:rPr lang="en-US" sz="1800" dirty="0"/>
              <a:t>Overall Observations</a:t>
            </a:r>
          </a:p>
          <a:p>
            <a:pPr>
              <a:spcBef>
                <a:spcPts val="1056"/>
              </a:spcBef>
            </a:pPr>
            <a:r>
              <a:rPr lang="en-US" sz="1900" dirty="0"/>
              <a:t>Health care organizations with the </a:t>
            </a:r>
            <a:r>
              <a:rPr lang="en-US" sz="1900" u="sng" dirty="0"/>
              <a:t>highest</a:t>
            </a:r>
            <a:r>
              <a:rPr lang="en-US" sz="1900" dirty="0"/>
              <a:t> level of any type of relationship are:</a:t>
            </a:r>
          </a:p>
          <a:p>
            <a:pPr lvl="1">
              <a:spcBef>
                <a:spcPts val="1056"/>
              </a:spcBef>
            </a:pPr>
            <a:r>
              <a:rPr lang="en-US" sz="1900" i="1" dirty="0"/>
              <a:t>Hospitals, FQHCs / community clinics, medical groups</a:t>
            </a:r>
          </a:p>
          <a:p>
            <a:pPr>
              <a:spcBef>
                <a:spcPts val="1056"/>
              </a:spcBef>
            </a:pPr>
            <a:r>
              <a:rPr lang="en-US" sz="1900" dirty="0"/>
              <a:t>More than half of respondents noted relationships via independent faculty members for all five types of health care organizations listed </a:t>
            </a:r>
          </a:p>
          <a:p>
            <a:pPr>
              <a:spcBef>
                <a:spcPts val="1056"/>
              </a:spcBef>
            </a:pPr>
            <a:r>
              <a:rPr lang="en-US" sz="1900" dirty="0"/>
              <a:t>Nearly half of all respondents reported specific agreements or contracts with </a:t>
            </a:r>
            <a:r>
              <a:rPr lang="en-US" sz="1900" i="1" dirty="0"/>
              <a:t>hospitals</a:t>
            </a:r>
            <a:r>
              <a:rPr lang="en-US" sz="1900" dirty="0"/>
              <a:t> and with </a:t>
            </a:r>
            <a:r>
              <a:rPr lang="en-US" sz="1900" i="1" dirty="0"/>
              <a:t>FQHCs / community clinics  </a:t>
            </a:r>
          </a:p>
          <a:p>
            <a:pPr>
              <a:spcBef>
                <a:spcPts val="1056"/>
              </a:spcBef>
            </a:pPr>
            <a:r>
              <a:rPr lang="en-US" sz="1900" i="1" dirty="0"/>
              <a:t>Health plans </a:t>
            </a:r>
            <a:r>
              <a:rPr lang="en-US" sz="1900" dirty="0"/>
              <a:t>and </a:t>
            </a:r>
            <a:r>
              <a:rPr lang="en-US" sz="1900" i="1" dirty="0"/>
              <a:t>the VA</a:t>
            </a:r>
            <a:r>
              <a:rPr lang="en-US" sz="1900" dirty="0"/>
              <a:t> are less likely to be included in work plans / strategic plans or in contracts or agreements </a:t>
            </a:r>
          </a:p>
        </p:txBody>
      </p:sp>
      <p:sp>
        <p:nvSpPr>
          <p:cNvPr id="4" name="Slide Number Placeholder 3"/>
          <p:cNvSpPr>
            <a:spLocks noGrp="1"/>
          </p:cNvSpPr>
          <p:nvPr>
            <p:ph type="sldNum" sz="quarter" idx="10"/>
          </p:nvPr>
        </p:nvSpPr>
        <p:spPr/>
        <p:txBody>
          <a:bodyPr/>
          <a:lstStyle/>
          <a:p>
            <a:fld id="{811A1DF3-C414-984D-BF99-2C32E49B1C79}" type="slidenum">
              <a:rPr lang="en-US" smtClean="0"/>
              <a:t>24</a:t>
            </a:fld>
            <a:endParaRPr lang="en-US"/>
          </a:p>
        </p:txBody>
      </p:sp>
    </p:spTree>
    <p:extLst>
      <p:ext uri="{BB962C8B-B14F-4D97-AF65-F5344CB8AC3E}">
        <p14:creationId xmlns:p14="http://schemas.microsoft.com/office/powerpoint/2010/main" val="1042143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This project builds on the 2015 ASPPH Leadership Retreat, which acknowledged that ASPPH members have widely varying interests in population health </a:t>
            </a:r>
          </a:p>
          <a:p>
            <a:endParaRPr lang="en-US" dirty="0"/>
          </a:p>
        </p:txBody>
      </p:sp>
      <p:sp>
        <p:nvSpPr>
          <p:cNvPr id="4" name="Slide Number Placeholder 3"/>
          <p:cNvSpPr>
            <a:spLocks noGrp="1"/>
          </p:cNvSpPr>
          <p:nvPr>
            <p:ph type="sldNum" sz="quarter" idx="10"/>
          </p:nvPr>
        </p:nvSpPr>
        <p:spPr/>
        <p:txBody>
          <a:bodyPr/>
          <a:lstStyle/>
          <a:p>
            <a:fld id="{811A1DF3-C414-984D-BF99-2C32E49B1C79}" type="slidenum">
              <a:rPr lang="en-US" smtClean="0"/>
              <a:t>78</a:t>
            </a:fld>
            <a:endParaRPr lang="en-US"/>
          </a:p>
        </p:txBody>
      </p:sp>
    </p:spTree>
    <p:extLst>
      <p:ext uri="{BB962C8B-B14F-4D97-AF65-F5344CB8AC3E}">
        <p14:creationId xmlns:p14="http://schemas.microsoft.com/office/powerpoint/2010/main" val="17353553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1" y="-7142"/>
            <a:ext cx="9149353" cy="5028805"/>
          </a:xfrm>
          <a:prstGeom prst="rect">
            <a:avLst/>
          </a:prstGeom>
        </p:spPr>
      </p:pic>
      <p:sp>
        <p:nvSpPr>
          <p:cNvPr id="2" name="Title 1"/>
          <p:cNvSpPr>
            <a:spLocks noGrp="1"/>
          </p:cNvSpPr>
          <p:nvPr>
            <p:ph type="ctrTitle"/>
          </p:nvPr>
        </p:nvSpPr>
        <p:spPr>
          <a:xfrm>
            <a:off x="609600" y="1676400"/>
            <a:ext cx="7772400" cy="1295400"/>
          </a:xfrm>
          <a:noFill/>
        </p:spPr>
        <p:txBody>
          <a:bodyPr/>
          <a:lstStyle>
            <a:lvl1pPr algn="ctr">
              <a:defRPr sz="3300">
                <a:solidFill>
                  <a:schemeClr val="bg1"/>
                </a:solidFill>
                <a:latin typeface="Aleo" panose="020F0502020204030203" pitchFamily="34" charset="0"/>
                <a:cs typeface="Arial" panose="020B0604020202020204" pitchFamily="34" charset="0"/>
              </a:defRPr>
            </a:lvl1pPr>
          </a:lstStyle>
          <a:p>
            <a:r>
              <a:rPr lang="en-US" dirty="0"/>
              <a:t>Click to edit Master title style</a:t>
            </a:r>
          </a:p>
        </p:txBody>
      </p:sp>
      <p:sp>
        <p:nvSpPr>
          <p:cNvPr id="4" name="Rectangle 3"/>
          <p:cNvSpPr/>
          <p:nvPr userDrawn="1"/>
        </p:nvSpPr>
        <p:spPr>
          <a:xfrm>
            <a:off x="0" y="5021665"/>
            <a:ext cx="9144000" cy="1836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350">
              <a:solidFill>
                <a:prstClr val="white"/>
              </a:solidFill>
            </a:endParaRPr>
          </a:p>
        </p:txBody>
      </p:sp>
      <p:sp>
        <p:nvSpPr>
          <p:cNvPr id="3" name="TextBox 2"/>
          <p:cNvSpPr txBox="1"/>
          <p:nvPr userDrawn="1"/>
        </p:nvSpPr>
        <p:spPr>
          <a:xfrm>
            <a:off x="914400" y="5309785"/>
            <a:ext cx="2514600" cy="803297"/>
          </a:xfrm>
          <a:prstGeom prst="rect">
            <a:avLst/>
          </a:prstGeom>
          <a:noFill/>
        </p:spPr>
        <p:txBody>
          <a:bodyPr wrap="square" rtlCol="0">
            <a:spAutoFit/>
          </a:bodyPr>
          <a:lstStyle/>
          <a:p>
            <a:pPr fontAlgn="base">
              <a:lnSpc>
                <a:spcPct val="110000"/>
              </a:lnSpc>
              <a:spcBef>
                <a:spcPct val="0"/>
              </a:spcBef>
              <a:spcAft>
                <a:spcPct val="0"/>
              </a:spcAft>
              <a:defRPr/>
            </a:pPr>
            <a:r>
              <a:rPr lang="en-US" sz="1125" dirty="0">
                <a:solidFill>
                  <a:srgbClr val="001A71"/>
                </a:solidFill>
                <a:latin typeface="Aleo" panose="020F0502020204030203" pitchFamily="34" charset="0"/>
                <a:cs typeface="Source Sans Pro"/>
              </a:rPr>
              <a:t>ASPPH.ORG</a:t>
            </a:r>
          </a:p>
          <a:p>
            <a:pPr fontAlgn="base">
              <a:lnSpc>
                <a:spcPct val="110000"/>
              </a:lnSpc>
              <a:spcBef>
                <a:spcPct val="0"/>
              </a:spcBef>
              <a:spcAft>
                <a:spcPct val="0"/>
              </a:spcAft>
              <a:defRPr/>
            </a:pPr>
            <a:endParaRPr lang="en-US" sz="375" dirty="0">
              <a:solidFill>
                <a:srgbClr val="280070"/>
              </a:solidFill>
              <a:latin typeface="Aleo" panose="020F0502020204030203" pitchFamily="34" charset="0"/>
              <a:cs typeface="Source Sans Pro"/>
            </a:endParaRPr>
          </a:p>
          <a:p>
            <a:pPr fontAlgn="base">
              <a:lnSpc>
                <a:spcPct val="110000"/>
              </a:lnSpc>
              <a:spcBef>
                <a:spcPct val="0"/>
              </a:spcBef>
              <a:spcAft>
                <a:spcPct val="0"/>
              </a:spcAft>
              <a:defRPr/>
            </a:pPr>
            <a:r>
              <a:rPr lang="en-US" sz="900" dirty="0">
                <a:solidFill>
                  <a:srgbClr val="2885A1"/>
                </a:solidFill>
                <a:latin typeface="Source Sans Pro"/>
                <a:cs typeface="Source Sans Pro"/>
              </a:rPr>
              <a:t>1900 M Street NW, Suite 710</a:t>
            </a:r>
          </a:p>
          <a:p>
            <a:pPr fontAlgn="base">
              <a:lnSpc>
                <a:spcPct val="110000"/>
              </a:lnSpc>
              <a:spcBef>
                <a:spcPct val="0"/>
              </a:spcBef>
              <a:spcAft>
                <a:spcPct val="0"/>
              </a:spcAft>
              <a:defRPr/>
            </a:pPr>
            <a:r>
              <a:rPr lang="en-US" sz="900" dirty="0">
                <a:solidFill>
                  <a:srgbClr val="2885A1"/>
                </a:solidFill>
                <a:latin typeface="Source Sans Pro"/>
                <a:cs typeface="Source Sans Pro"/>
              </a:rPr>
              <a:t>Washington, DC 20036</a:t>
            </a:r>
          </a:p>
          <a:p>
            <a:pPr fontAlgn="base">
              <a:lnSpc>
                <a:spcPct val="110000"/>
              </a:lnSpc>
              <a:spcBef>
                <a:spcPct val="0"/>
              </a:spcBef>
              <a:spcAft>
                <a:spcPct val="0"/>
              </a:spcAft>
            </a:pPr>
            <a:r>
              <a:rPr lang="en-US" sz="900" dirty="0">
                <a:solidFill>
                  <a:srgbClr val="2885A1"/>
                </a:solidFill>
                <a:latin typeface="Source Sans Pro"/>
                <a:cs typeface="Source Sans Pro"/>
              </a:rPr>
              <a:t>Tel: (202) </a:t>
            </a:r>
            <a:r>
              <a:rPr lang="en-US" sz="900">
                <a:solidFill>
                  <a:srgbClr val="2885A1"/>
                </a:solidFill>
                <a:latin typeface="Source Sans Pro"/>
                <a:cs typeface="Source Sans Pro"/>
              </a:rPr>
              <a:t>296-1099  </a:t>
            </a:r>
            <a:endParaRPr lang="en-US" sz="900" dirty="0">
              <a:solidFill>
                <a:srgbClr val="2885A1"/>
              </a:solidFill>
              <a:latin typeface="Source Sans Pro"/>
              <a:cs typeface="Source Sans Pro"/>
            </a:endParaRPr>
          </a:p>
        </p:txBody>
      </p:sp>
      <p:pic>
        <p:nvPicPr>
          <p:cNvPr id="6" name="Picture 5" descr="ASPPH-logo-vector-PMS.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80406" y="5749956"/>
            <a:ext cx="3291825" cy="363070"/>
          </a:xfrm>
          <a:prstGeom prst="rect">
            <a:avLst/>
          </a:prstGeom>
        </p:spPr>
      </p:pic>
    </p:spTree>
    <p:extLst>
      <p:ext uri="{BB962C8B-B14F-4D97-AF65-F5344CB8AC3E}">
        <p14:creationId xmlns:p14="http://schemas.microsoft.com/office/powerpoint/2010/main" val="1295851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0">
                <a:latin typeface="Aleo" panose="020F0502020204030203" pitchFamily="34" charset="0"/>
              </a:defRPr>
            </a:lvl1pPr>
          </a:lstStyle>
          <a:p>
            <a:r>
              <a:rPr lang="en-US" dirty="0"/>
              <a:t>Click to add title</a:t>
            </a:r>
          </a:p>
        </p:txBody>
      </p:sp>
      <p:sp>
        <p:nvSpPr>
          <p:cNvPr id="3" name="Content Placeholder 2"/>
          <p:cNvSpPr>
            <a:spLocks noGrp="1"/>
          </p:cNvSpPr>
          <p:nvPr>
            <p:ph idx="1"/>
          </p:nvPr>
        </p:nvSpPr>
        <p:spPr/>
        <p:txBody>
          <a:bodyPr/>
          <a:lstStyle>
            <a:lvl1pPr>
              <a:buClr>
                <a:srgbClr val="56BBB5"/>
              </a:buClr>
              <a:defRPr sz="2100">
                <a:solidFill>
                  <a:schemeClr val="tx1"/>
                </a:solidFill>
                <a:latin typeface="Source Sans Pro" panose="020B0503030403020204" pitchFamily="34" charset="0"/>
              </a:defRPr>
            </a:lvl1pPr>
            <a:lvl2pPr>
              <a:buClr>
                <a:srgbClr val="56BBB5"/>
              </a:buClr>
              <a:defRPr sz="1800">
                <a:solidFill>
                  <a:schemeClr val="tx1"/>
                </a:solidFill>
                <a:latin typeface="Source Sans Pro" panose="020B0503030403020204" pitchFamily="34" charset="0"/>
              </a:defRPr>
            </a:lvl2pPr>
            <a:lvl3pPr>
              <a:buClr>
                <a:srgbClr val="56BBB5"/>
              </a:buClr>
              <a:defRPr sz="1800">
                <a:solidFill>
                  <a:schemeClr val="tx1"/>
                </a:solidFill>
                <a:latin typeface="Source Sans Pro" panose="020B0503030403020204" pitchFamily="34" charset="0"/>
              </a:defRPr>
            </a:lvl3pPr>
            <a:lvl4pPr>
              <a:buClr>
                <a:srgbClr val="56BBB5"/>
              </a:buClr>
              <a:defRPr sz="1800">
                <a:solidFill>
                  <a:schemeClr val="tx1"/>
                </a:solidFill>
                <a:latin typeface="Source Sans Pro" panose="020B0503030403020204" pitchFamily="34" charset="0"/>
              </a:defRPr>
            </a:lvl4pPr>
            <a:lvl5pPr>
              <a:buClr>
                <a:srgbClr val="56BBB5"/>
              </a:buClr>
              <a:defRPr sz="1800">
                <a:solidFill>
                  <a:schemeClr val="tx1"/>
                </a:solidFill>
                <a:latin typeface="Source Sans Pro" panose="020B0503030403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16810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Webina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0">
                <a:latin typeface="Aleo" panose="020F0502020204030203" pitchFamily="34" charset="0"/>
              </a:defRPr>
            </a:lvl1pPr>
          </a:lstStyle>
          <a:p>
            <a:r>
              <a:rPr lang="en-US" dirty="0"/>
              <a:t>Click to add title (Webinar)</a:t>
            </a:r>
          </a:p>
        </p:txBody>
      </p:sp>
      <p:sp>
        <p:nvSpPr>
          <p:cNvPr id="3" name="Content Placeholder 2"/>
          <p:cNvSpPr>
            <a:spLocks noGrp="1"/>
          </p:cNvSpPr>
          <p:nvPr>
            <p:ph idx="1"/>
          </p:nvPr>
        </p:nvSpPr>
        <p:spPr/>
        <p:txBody>
          <a:bodyPr/>
          <a:lstStyle>
            <a:lvl1pPr>
              <a:buClr>
                <a:srgbClr val="56BBB5"/>
              </a:buClr>
              <a:defRPr sz="2100">
                <a:solidFill>
                  <a:schemeClr val="tx1"/>
                </a:solidFill>
                <a:latin typeface="Source Sans Pro" panose="020B0503030403020204" pitchFamily="34" charset="0"/>
              </a:defRPr>
            </a:lvl1pPr>
            <a:lvl2pPr>
              <a:buClr>
                <a:srgbClr val="56BBB5"/>
              </a:buClr>
              <a:defRPr sz="1800">
                <a:solidFill>
                  <a:schemeClr val="tx1"/>
                </a:solidFill>
                <a:latin typeface="Source Sans Pro" panose="020B0503030403020204" pitchFamily="34" charset="0"/>
              </a:defRPr>
            </a:lvl2pPr>
            <a:lvl3pPr>
              <a:buClr>
                <a:srgbClr val="56BBB5"/>
              </a:buClr>
              <a:defRPr sz="1800">
                <a:solidFill>
                  <a:schemeClr val="tx1"/>
                </a:solidFill>
                <a:latin typeface="Source Sans Pro" panose="020B0503030403020204" pitchFamily="34" charset="0"/>
              </a:defRPr>
            </a:lvl3pPr>
            <a:lvl4pPr>
              <a:buClr>
                <a:srgbClr val="56BBB5"/>
              </a:buClr>
              <a:defRPr sz="1800">
                <a:solidFill>
                  <a:schemeClr val="tx1"/>
                </a:solidFill>
                <a:latin typeface="Source Sans Pro" panose="020B0503030403020204" pitchFamily="34" charset="0"/>
              </a:defRPr>
            </a:lvl4pPr>
            <a:lvl5pPr>
              <a:buClr>
                <a:srgbClr val="56BBB5"/>
              </a:buClr>
              <a:defRPr sz="1800">
                <a:solidFill>
                  <a:schemeClr val="tx1"/>
                </a:solidFill>
                <a:latin typeface="Source Sans Pro" panose="020B0503030403020204" pitchFamily="34" charset="0"/>
              </a:defRPr>
            </a:lvl5pPr>
          </a:lstStyle>
          <a:p>
            <a:pPr lvl="0"/>
            <a:r>
              <a:rPr lang="en-US" dirty="0"/>
              <a:t>Click to edit Master text styles</a:t>
            </a:r>
          </a:p>
          <a:p>
            <a:pPr lvl="1"/>
            <a:r>
              <a:rPr lang="en-US" dirty="0"/>
              <a:t>Second level </a:t>
            </a:r>
          </a:p>
          <a:p>
            <a:pPr lvl="2"/>
            <a:r>
              <a:rPr lang="en-US" dirty="0"/>
              <a:t>Third level</a:t>
            </a:r>
          </a:p>
          <a:p>
            <a:pPr lvl="3"/>
            <a:r>
              <a:rPr lang="en-US" dirty="0"/>
              <a:t>Fourth level</a:t>
            </a:r>
          </a:p>
          <a:p>
            <a:pPr lvl="4"/>
            <a:r>
              <a:rPr lang="en-US" dirty="0"/>
              <a:t>Fifth level</a:t>
            </a:r>
          </a:p>
        </p:txBody>
      </p:sp>
      <p:sp>
        <p:nvSpPr>
          <p:cNvPr id="5" name="Rectangle 4"/>
          <p:cNvSpPr/>
          <p:nvPr userDrawn="1"/>
        </p:nvSpPr>
        <p:spPr>
          <a:xfrm>
            <a:off x="381000" y="6383778"/>
            <a:ext cx="8458200" cy="3218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350">
              <a:solidFill>
                <a:prstClr val="white"/>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659" y="6117775"/>
            <a:ext cx="8224444" cy="266005"/>
          </a:xfrm>
          <a:prstGeom prst="rect">
            <a:avLst/>
          </a:prstGeom>
        </p:spPr>
      </p:pic>
    </p:spTree>
    <p:extLst>
      <p:ext uri="{BB962C8B-B14F-4D97-AF65-F5344CB8AC3E}">
        <p14:creationId xmlns:p14="http://schemas.microsoft.com/office/powerpoint/2010/main" val="1684206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dirty="0"/>
              <a:t>Click to edit Master title style</a:t>
            </a:r>
          </a:p>
        </p:txBody>
      </p:sp>
      <p:sp>
        <p:nvSpPr>
          <p:cNvPr id="5" name="Rectangle 4"/>
          <p:cNvSpPr/>
          <p:nvPr userDrawn="1"/>
        </p:nvSpPr>
        <p:spPr>
          <a:xfrm>
            <a:off x="381000" y="152400"/>
            <a:ext cx="8458200"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350">
              <a:solidFill>
                <a:prstClr val="white"/>
              </a:solidFill>
            </a:endParaRPr>
          </a:p>
        </p:txBody>
      </p:sp>
    </p:spTree>
    <p:extLst>
      <p:ext uri="{BB962C8B-B14F-4D97-AF65-F5344CB8AC3E}">
        <p14:creationId xmlns:p14="http://schemas.microsoft.com/office/powerpoint/2010/main" val="747025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Aleo" panose="020F0502020204030203" pitchFamily="34" charset="0"/>
              </a:defRPr>
            </a:lvl1pPr>
          </a:lstStyle>
          <a:p>
            <a:r>
              <a:rPr lang="en-US" dirty="0"/>
              <a:t>Click to add title</a:t>
            </a:r>
          </a:p>
        </p:txBody>
      </p:sp>
      <p:sp>
        <p:nvSpPr>
          <p:cNvPr id="3" name="Content Placeholder 2"/>
          <p:cNvSpPr>
            <a:spLocks noGrp="1"/>
          </p:cNvSpPr>
          <p:nvPr>
            <p:ph sz="half" idx="1"/>
          </p:nvPr>
        </p:nvSpPr>
        <p:spPr>
          <a:xfrm>
            <a:off x="457200" y="1219200"/>
            <a:ext cx="4038600" cy="5181600"/>
          </a:xfrm>
        </p:spPr>
        <p:txBody>
          <a:bodyPr/>
          <a:lstStyle>
            <a:lvl1pPr>
              <a:buClr>
                <a:srgbClr val="56BBB5"/>
              </a:buClr>
              <a:defRPr sz="2100">
                <a:solidFill>
                  <a:schemeClr val="tx1"/>
                </a:solidFill>
                <a:latin typeface="Source Sans Pro" panose="020B0503030403020204" pitchFamily="34" charset="0"/>
              </a:defRPr>
            </a:lvl1pPr>
            <a:lvl2pPr>
              <a:buClr>
                <a:srgbClr val="56BBB5"/>
              </a:buClr>
              <a:defRPr sz="1800">
                <a:solidFill>
                  <a:schemeClr val="tx1"/>
                </a:solidFill>
                <a:latin typeface="Source Sans Pro" panose="020B0503030403020204" pitchFamily="34" charset="0"/>
              </a:defRPr>
            </a:lvl2pPr>
            <a:lvl3pPr>
              <a:buClr>
                <a:srgbClr val="56BBB5"/>
              </a:buClr>
              <a:defRPr sz="1800">
                <a:solidFill>
                  <a:schemeClr val="tx1"/>
                </a:solidFill>
                <a:latin typeface="Source Sans Pro" panose="020B0503030403020204" pitchFamily="34" charset="0"/>
              </a:defRPr>
            </a:lvl3pPr>
            <a:lvl4pPr>
              <a:buClr>
                <a:srgbClr val="56BBB5"/>
              </a:buClr>
              <a:defRPr sz="1800">
                <a:solidFill>
                  <a:schemeClr val="tx1"/>
                </a:solidFill>
                <a:latin typeface="Source Sans Pro" panose="020B0503030403020204" pitchFamily="34" charset="0"/>
              </a:defRPr>
            </a:lvl4pPr>
            <a:lvl5pPr>
              <a:buClr>
                <a:srgbClr val="56BBB5"/>
              </a:buClr>
              <a:defRPr sz="1800">
                <a:solidFill>
                  <a:schemeClr val="tx1"/>
                </a:solidFill>
                <a:latin typeface="Source Sans Pro" panose="020B0503030403020204" pitchFamily="34" charset="0"/>
              </a:defRPr>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219200"/>
            <a:ext cx="4038600" cy="5181600"/>
          </a:xfrm>
        </p:spPr>
        <p:txBody>
          <a:bodyPr/>
          <a:lstStyle>
            <a:lvl1pPr>
              <a:buClr>
                <a:srgbClr val="56BBB5"/>
              </a:buClr>
              <a:defRPr sz="2100">
                <a:solidFill>
                  <a:schemeClr val="tx1"/>
                </a:solidFill>
                <a:latin typeface="Source Sans Pro" panose="020B0503030403020204" pitchFamily="34" charset="0"/>
              </a:defRPr>
            </a:lvl1pPr>
            <a:lvl2pPr>
              <a:buClr>
                <a:srgbClr val="56BBB5"/>
              </a:buClr>
              <a:defRPr sz="1800">
                <a:solidFill>
                  <a:schemeClr val="tx1"/>
                </a:solidFill>
                <a:latin typeface="Source Sans Pro" panose="020B0503030403020204" pitchFamily="34" charset="0"/>
              </a:defRPr>
            </a:lvl2pPr>
            <a:lvl3pPr>
              <a:buClr>
                <a:srgbClr val="56BBB5"/>
              </a:buClr>
              <a:defRPr sz="1800">
                <a:solidFill>
                  <a:schemeClr val="tx1"/>
                </a:solidFill>
                <a:latin typeface="Source Sans Pro" panose="020B0503030403020204" pitchFamily="34" charset="0"/>
              </a:defRPr>
            </a:lvl3pPr>
            <a:lvl4pPr>
              <a:buClr>
                <a:srgbClr val="56BBB5"/>
              </a:buClr>
              <a:defRPr sz="1800">
                <a:solidFill>
                  <a:schemeClr val="tx1"/>
                </a:solidFill>
                <a:latin typeface="Source Sans Pro" panose="020B0503030403020204" pitchFamily="34" charset="0"/>
              </a:defRPr>
            </a:lvl4pPr>
            <a:lvl5pPr>
              <a:buClr>
                <a:srgbClr val="56BBB5"/>
              </a:buClr>
              <a:defRPr sz="1800">
                <a:solidFill>
                  <a:schemeClr val="tx1"/>
                </a:solidFill>
                <a:latin typeface="Source Sans Pro" panose="020B0503030403020204" pitchFamily="34" charset="0"/>
              </a:defRPr>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32358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ub title">
    <p:spTree>
      <p:nvGrpSpPr>
        <p:cNvPr id="1" name=""/>
        <p:cNvGrpSpPr/>
        <p:nvPr/>
      </p:nvGrpSpPr>
      <p:grpSpPr>
        <a:xfrm>
          <a:off x="0" y="0"/>
          <a:ext cx="0" cy="0"/>
          <a:chOff x="0" y="0"/>
          <a:chExt cx="0" cy="0"/>
        </a:xfrm>
      </p:grpSpPr>
      <p:sp>
        <p:nvSpPr>
          <p:cNvPr id="4" name="Rectangle 3"/>
          <p:cNvSpPr/>
          <p:nvPr userDrawn="1"/>
        </p:nvSpPr>
        <p:spPr>
          <a:xfrm>
            <a:off x="0" y="-19455"/>
            <a:ext cx="9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350">
              <a:solidFill>
                <a:prstClr val="white"/>
              </a:solidFill>
            </a:endParaRPr>
          </a:p>
        </p:txBody>
      </p:sp>
      <p:sp>
        <p:nvSpPr>
          <p:cNvPr id="2" name="Title 1"/>
          <p:cNvSpPr>
            <a:spLocks noGrp="1"/>
          </p:cNvSpPr>
          <p:nvPr>
            <p:ph type="title" hasCustomPrompt="1"/>
          </p:nvPr>
        </p:nvSpPr>
        <p:spPr>
          <a:xfrm>
            <a:off x="457200" y="1143000"/>
            <a:ext cx="8229600" cy="990600"/>
          </a:xfrm>
        </p:spPr>
        <p:txBody>
          <a:bodyPr/>
          <a:lstStyle>
            <a:lvl1pPr>
              <a:defRPr>
                <a:solidFill>
                  <a:schemeClr val="bg1"/>
                </a:solidFill>
                <a:latin typeface="Aleo" panose="020F0502020204030203" pitchFamily="34" charset="0"/>
              </a:defRPr>
            </a:lvl1pPr>
          </a:lstStyle>
          <a:p>
            <a:r>
              <a:rPr lang="en-US" dirty="0"/>
              <a:t>Click to edit sub-title</a:t>
            </a:r>
          </a:p>
        </p:txBody>
      </p:sp>
    </p:spTree>
    <p:extLst>
      <p:ext uri="{BB962C8B-B14F-4D97-AF65-F5344CB8AC3E}">
        <p14:creationId xmlns:p14="http://schemas.microsoft.com/office/powerpoint/2010/main" val="18557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457200" y="274638"/>
            <a:ext cx="8229600" cy="715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en-US" dirty="0"/>
          </a:p>
        </p:txBody>
      </p:sp>
      <p:sp>
        <p:nvSpPr>
          <p:cNvPr id="1028" name="Text Placeholder 2"/>
          <p:cNvSpPr>
            <a:spLocks noGrp="1"/>
          </p:cNvSpPr>
          <p:nvPr>
            <p:ph type="body" idx="1"/>
          </p:nvPr>
        </p:nvSpPr>
        <p:spPr bwMode="auto">
          <a:xfrm>
            <a:off x="457200" y="1143002"/>
            <a:ext cx="8229600" cy="52407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9" name="Straight Connector 8"/>
          <p:cNvCxnSpPr/>
          <p:nvPr/>
        </p:nvCxnSpPr>
        <p:spPr>
          <a:xfrm>
            <a:off x="457200" y="1066800"/>
            <a:ext cx="8229600" cy="0"/>
          </a:xfrm>
          <a:prstGeom prst="line">
            <a:avLst/>
          </a:prstGeom>
          <a:ln w="19050">
            <a:solidFill>
              <a:srgbClr val="D6F5EF"/>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468659" y="6400802"/>
            <a:ext cx="8224444" cy="266005"/>
          </a:xfrm>
          <a:prstGeom prst="rect">
            <a:avLst/>
          </a:prstGeom>
        </p:spPr>
      </p:pic>
    </p:spTree>
    <p:extLst>
      <p:ext uri="{BB962C8B-B14F-4D97-AF65-F5344CB8AC3E}">
        <p14:creationId xmlns:p14="http://schemas.microsoft.com/office/powerpoint/2010/main" val="34280211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lgn="l" rtl="0" eaLnBrk="1" fontAlgn="base" hangingPunct="1">
        <a:spcBef>
          <a:spcPct val="0"/>
        </a:spcBef>
        <a:spcAft>
          <a:spcPct val="0"/>
        </a:spcAft>
        <a:defRPr sz="2700" b="0" kern="1200" baseline="0">
          <a:solidFill>
            <a:schemeClr val="accent1"/>
          </a:solidFill>
          <a:latin typeface="Aleo" panose="020F0502020204030203" pitchFamily="34" charset="0"/>
          <a:ea typeface="Aleo" panose="020F0502020204030203" pitchFamily="34" charset="0"/>
          <a:cs typeface="Arial" panose="020B0604020202020204" pitchFamily="34" charset="0"/>
        </a:defRPr>
      </a:lvl1pPr>
      <a:lvl2pPr algn="ctr" rtl="0" eaLnBrk="1" fontAlgn="base" hangingPunct="1">
        <a:spcBef>
          <a:spcPct val="0"/>
        </a:spcBef>
        <a:spcAft>
          <a:spcPct val="0"/>
        </a:spcAft>
        <a:defRPr sz="2250" b="1">
          <a:solidFill>
            <a:srgbClr val="006699"/>
          </a:solidFill>
          <a:latin typeface="Tahoma" panose="020B0604030504040204" pitchFamily="34" charset="0"/>
          <a:cs typeface="Tahoma" panose="020B0604030504040204" pitchFamily="34" charset="0"/>
        </a:defRPr>
      </a:lvl2pPr>
      <a:lvl3pPr algn="ctr" rtl="0" eaLnBrk="1" fontAlgn="base" hangingPunct="1">
        <a:spcBef>
          <a:spcPct val="0"/>
        </a:spcBef>
        <a:spcAft>
          <a:spcPct val="0"/>
        </a:spcAft>
        <a:defRPr sz="2250" b="1">
          <a:solidFill>
            <a:srgbClr val="006699"/>
          </a:solidFill>
          <a:latin typeface="Tahoma" panose="020B0604030504040204" pitchFamily="34" charset="0"/>
          <a:cs typeface="Tahoma" panose="020B0604030504040204" pitchFamily="34" charset="0"/>
        </a:defRPr>
      </a:lvl3pPr>
      <a:lvl4pPr algn="ctr" rtl="0" eaLnBrk="1" fontAlgn="base" hangingPunct="1">
        <a:spcBef>
          <a:spcPct val="0"/>
        </a:spcBef>
        <a:spcAft>
          <a:spcPct val="0"/>
        </a:spcAft>
        <a:defRPr sz="2250" b="1">
          <a:solidFill>
            <a:srgbClr val="006699"/>
          </a:solidFill>
          <a:latin typeface="Tahoma" panose="020B0604030504040204" pitchFamily="34" charset="0"/>
          <a:cs typeface="Tahoma" panose="020B0604030504040204" pitchFamily="34" charset="0"/>
        </a:defRPr>
      </a:lvl4pPr>
      <a:lvl5pPr algn="ctr" rtl="0" eaLnBrk="1" fontAlgn="base" hangingPunct="1">
        <a:spcBef>
          <a:spcPct val="0"/>
        </a:spcBef>
        <a:spcAft>
          <a:spcPct val="0"/>
        </a:spcAft>
        <a:defRPr sz="2250" b="1">
          <a:solidFill>
            <a:srgbClr val="006699"/>
          </a:solidFill>
          <a:latin typeface="Tahoma" panose="020B0604030504040204" pitchFamily="34" charset="0"/>
          <a:cs typeface="Tahoma" panose="020B0604030504040204" pitchFamily="34" charset="0"/>
        </a:defRPr>
      </a:lvl5pPr>
      <a:lvl6pPr marL="342900" algn="ctr" rtl="0" eaLnBrk="1" fontAlgn="base" hangingPunct="1">
        <a:spcBef>
          <a:spcPct val="0"/>
        </a:spcBef>
        <a:spcAft>
          <a:spcPct val="0"/>
        </a:spcAft>
        <a:defRPr sz="2400" b="1">
          <a:solidFill>
            <a:srgbClr val="B40000"/>
          </a:solidFill>
          <a:latin typeface="Arial" pitchFamily="34" charset="0"/>
          <a:cs typeface="Arial" pitchFamily="34" charset="0"/>
        </a:defRPr>
      </a:lvl6pPr>
      <a:lvl7pPr marL="685800" algn="ctr" rtl="0" eaLnBrk="1" fontAlgn="base" hangingPunct="1">
        <a:spcBef>
          <a:spcPct val="0"/>
        </a:spcBef>
        <a:spcAft>
          <a:spcPct val="0"/>
        </a:spcAft>
        <a:defRPr sz="2400" b="1">
          <a:solidFill>
            <a:srgbClr val="B40000"/>
          </a:solidFill>
          <a:latin typeface="Arial" pitchFamily="34" charset="0"/>
          <a:cs typeface="Arial" pitchFamily="34" charset="0"/>
        </a:defRPr>
      </a:lvl7pPr>
      <a:lvl8pPr marL="1028700" algn="ctr" rtl="0" eaLnBrk="1" fontAlgn="base" hangingPunct="1">
        <a:spcBef>
          <a:spcPct val="0"/>
        </a:spcBef>
        <a:spcAft>
          <a:spcPct val="0"/>
        </a:spcAft>
        <a:defRPr sz="2400" b="1">
          <a:solidFill>
            <a:srgbClr val="B40000"/>
          </a:solidFill>
          <a:latin typeface="Arial" pitchFamily="34" charset="0"/>
          <a:cs typeface="Arial" pitchFamily="34" charset="0"/>
        </a:defRPr>
      </a:lvl8pPr>
      <a:lvl9pPr marL="1371600" algn="ctr" rtl="0" eaLnBrk="1" fontAlgn="base" hangingPunct="1">
        <a:spcBef>
          <a:spcPct val="0"/>
        </a:spcBef>
        <a:spcAft>
          <a:spcPct val="0"/>
        </a:spcAft>
        <a:defRPr sz="2400" b="1">
          <a:solidFill>
            <a:srgbClr val="B40000"/>
          </a:solidFill>
          <a:latin typeface="Arial" pitchFamily="34" charset="0"/>
          <a:cs typeface="Arial" pitchFamily="34" charset="0"/>
        </a:defRPr>
      </a:lvl9pPr>
    </p:titleStyle>
    <p:bodyStyle>
      <a:lvl1pPr marL="257175" indent="-257175" algn="l" rtl="0" eaLnBrk="1" fontAlgn="base" hangingPunct="1">
        <a:spcBef>
          <a:spcPct val="20000"/>
        </a:spcBef>
        <a:spcAft>
          <a:spcPct val="0"/>
        </a:spcAft>
        <a:buClr>
          <a:schemeClr val="accent4"/>
        </a:buClr>
        <a:buFont typeface="Arial" panose="020B0604020202020204" pitchFamily="34" charset="0"/>
        <a:buChar char="•"/>
        <a:defRPr sz="2100" b="0" kern="1200">
          <a:solidFill>
            <a:schemeClr val="tx1"/>
          </a:solidFill>
          <a:latin typeface="Source Sans Pro" panose="020B0503030403020204" pitchFamily="34" charset="0"/>
          <a:ea typeface="+mn-ea"/>
          <a:cs typeface="Arial" panose="020B0604020202020204" pitchFamily="34" charset="0"/>
        </a:defRPr>
      </a:lvl1pPr>
      <a:lvl2pPr marL="557213" indent="-214313" algn="l" rtl="0" eaLnBrk="1" fontAlgn="base" hangingPunct="1">
        <a:spcBef>
          <a:spcPct val="20000"/>
        </a:spcBef>
        <a:spcAft>
          <a:spcPct val="0"/>
        </a:spcAft>
        <a:buClr>
          <a:schemeClr val="accent4"/>
        </a:buClr>
        <a:buFont typeface="Arial" panose="020B0604020202020204" pitchFamily="34" charset="0"/>
        <a:buChar char="•"/>
        <a:defRPr sz="1800" b="0" kern="1200">
          <a:solidFill>
            <a:schemeClr val="tx1"/>
          </a:solidFill>
          <a:latin typeface="Source Sans Pro" panose="020B0503030403020204" pitchFamily="34" charset="0"/>
          <a:ea typeface="+mn-ea"/>
          <a:cs typeface="Arial" panose="020B0604020202020204" pitchFamily="34" charset="0"/>
        </a:defRPr>
      </a:lvl2pPr>
      <a:lvl3pPr marL="857250" indent="-171450" algn="l" rtl="0" eaLnBrk="1" fontAlgn="base" hangingPunct="1">
        <a:spcBef>
          <a:spcPct val="20000"/>
        </a:spcBef>
        <a:spcAft>
          <a:spcPct val="0"/>
        </a:spcAft>
        <a:buClr>
          <a:schemeClr val="accent4"/>
        </a:buClr>
        <a:buFont typeface="Arial" panose="020B0604020202020204" pitchFamily="34" charset="0"/>
        <a:buChar char="•"/>
        <a:defRPr sz="1800" kern="1200">
          <a:solidFill>
            <a:schemeClr val="tx1"/>
          </a:solidFill>
          <a:latin typeface="Source Sans Pro" panose="020B0503030403020204" pitchFamily="34" charset="0"/>
          <a:ea typeface="+mn-ea"/>
          <a:cs typeface="Arial" panose="020B0604020202020204" pitchFamily="34" charset="0"/>
        </a:defRPr>
      </a:lvl3pPr>
      <a:lvl4pPr marL="1200150" indent="-171450" algn="l" rtl="0" eaLnBrk="1" fontAlgn="base" hangingPunct="1">
        <a:spcBef>
          <a:spcPct val="20000"/>
        </a:spcBef>
        <a:spcAft>
          <a:spcPct val="0"/>
        </a:spcAft>
        <a:buClr>
          <a:schemeClr val="accent4"/>
        </a:buClr>
        <a:buFont typeface="Arial" panose="020B0604020202020204" pitchFamily="34" charset="0"/>
        <a:buChar char="•"/>
        <a:defRPr sz="1800" kern="1200">
          <a:solidFill>
            <a:schemeClr val="tx1"/>
          </a:solidFill>
          <a:latin typeface="Source Sans Pro" panose="020B0503030403020204" pitchFamily="34" charset="0"/>
          <a:ea typeface="+mn-ea"/>
          <a:cs typeface="Arial" panose="020B0604020202020204" pitchFamily="34" charset="0"/>
        </a:defRPr>
      </a:lvl4pPr>
      <a:lvl5pPr marL="1543050" indent="-171450" algn="l" rtl="0" eaLnBrk="1" fontAlgn="base" hangingPunct="1">
        <a:spcBef>
          <a:spcPct val="20000"/>
        </a:spcBef>
        <a:spcAft>
          <a:spcPct val="0"/>
        </a:spcAft>
        <a:buClr>
          <a:schemeClr val="accent4"/>
        </a:buClr>
        <a:buFont typeface="Arial" panose="020B0604020202020204" pitchFamily="34" charset="0"/>
        <a:buChar char="•"/>
        <a:defRPr sz="1800" kern="1200">
          <a:solidFill>
            <a:schemeClr val="tx1"/>
          </a:solidFill>
          <a:latin typeface="Source Sans Pro" panose="020B0503030403020204" pitchFamily="34" charset="0"/>
          <a:ea typeface="+mn-ea"/>
          <a:cs typeface="Arial" panose="020B0604020202020204" pitchFamily="34" charset="0"/>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hyperlink" Target="https://s3.amazonaws.com/ASPPH_Media_Files/Docs/Reconnecting+Conference.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ceph.org/criteria-revision/" TargetMode="External"/><Relationship Id="rId4" Type="http://schemas.openxmlformats.org/officeDocument/2006/relationships/hyperlink" Target="http://www.aspph.org/ftf-reports/population-health-in-all-professions/" TargetMode="Externa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1600200" y="2286000"/>
            <a:ext cx="5829300" cy="1428750"/>
          </a:xfrm>
        </p:spPr>
        <p:txBody>
          <a:bodyPr/>
          <a:lstStyle/>
          <a:p>
            <a:r>
              <a:rPr lang="en-US" sz="2700" dirty="0"/>
              <a:t>ASPPH Population Health Initiative: Overview</a:t>
            </a:r>
            <a:br>
              <a:rPr lang="en-US" sz="2700" dirty="0"/>
            </a:br>
            <a:br>
              <a:rPr lang="en-US" sz="2700" dirty="0"/>
            </a:br>
            <a:r>
              <a:rPr lang="en-US" sz="2100" dirty="0"/>
              <a:t>February 2018</a:t>
            </a:r>
            <a:endParaRPr lang="en-US" sz="2100" b="1" dirty="0">
              <a:solidFill>
                <a:srgbClr val="C00000"/>
              </a:solidFill>
            </a:endParaRPr>
          </a:p>
        </p:txBody>
      </p:sp>
    </p:spTree>
    <p:extLst>
      <p:ext uri="{BB962C8B-B14F-4D97-AF65-F5344CB8AC3E}">
        <p14:creationId xmlns:p14="http://schemas.microsoft.com/office/powerpoint/2010/main" val="2028445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Population Health Initiative: Activities</a:t>
            </a:r>
          </a:p>
        </p:txBody>
      </p:sp>
      <p:sp>
        <p:nvSpPr>
          <p:cNvPr id="3" name="Content Placeholder 2"/>
          <p:cNvSpPr>
            <a:spLocks noGrp="1"/>
          </p:cNvSpPr>
          <p:nvPr>
            <p:ph idx="1"/>
          </p:nvPr>
        </p:nvSpPr>
        <p:spPr>
          <a:xfrm>
            <a:off x="457200" y="1850722"/>
            <a:ext cx="7249060" cy="3788339"/>
          </a:xfrm>
        </p:spPr>
        <p:txBody>
          <a:bodyPr>
            <a:normAutofit/>
          </a:bodyPr>
          <a:lstStyle/>
          <a:p>
            <a:pPr>
              <a:spcBef>
                <a:spcPts val="918"/>
              </a:spcBef>
            </a:pPr>
            <a:r>
              <a:rPr lang="en-US" dirty="0">
                <a:latin typeface="Calibri" charset="0"/>
                <a:ea typeface="Calibri" charset="0"/>
                <a:cs typeface="Calibri" charset="0"/>
              </a:rPr>
              <a:t>Survey of ASPPH Members</a:t>
            </a:r>
          </a:p>
          <a:p>
            <a:pPr lvl="1">
              <a:spcBef>
                <a:spcPts val="918"/>
              </a:spcBef>
            </a:pPr>
            <a:r>
              <a:rPr lang="en-US" dirty="0">
                <a:latin typeface="Calibri" charset="0"/>
                <a:ea typeface="Calibri" charset="0"/>
                <a:cs typeface="Calibri" charset="0"/>
              </a:rPr>
              <a:t>Current activities and aspirations regarding population health </a:t>
            </a:r>
          </a:p>
          <a:p>
            <a:pPr>
              <a:spcBef>
                <a:spcPts val="918"/>
              </a:spcBef>
            </a:pPr>
            <a:r>
              <a:rPr lang="en-US" dirty="0">
                <a:latin typeface="Calibri" charset="0"/>
                <a:ea typeface="Calibri" charset="0"/>
                <a:cs typeface="Calibri" charset="0"/>
              </a:rPr>
              <a:t>Interviews with External Stakeholders</a:t>
            </a:r>
          </a:p>
          <a:p>
            <a:pPr lvl="1">
              <a:spcBef>
                <a:spcPts val="918"/>
              </a:spcBef>
            </a:pPr>
            <a:r>
              <a:rPr lang="en-US" dirty="0">
                <a:latin typeface="Calibri" charset="0"/>
                <a:ea typeface="Calibri" charset="0"/>
                <a:cs typeface="Calibri" charset="0"/>
              </a:rPr>
              <a:t>Population health definition used, current activities, advice</a:t>
            </a:r>
          </a:p>
          <a:p>
            <a:pPr>
              <a:spcBef>
                <a:spcPts val="918"/>
              </a:spcBef>
            </a:pPr>
            <a:r>
              <a:rPr lang="en-US" dirty="0">
                <a:latin typeface="Calibri" charset="0"/>
                <a:ea typeface="Calibri" charset="0"/>
                <a:cs typeface="Calibri" charset="0"/>
              </a:rPr>
              <a:t>Initial Findings Shared at ASPPH Annual Meeting</a:t>
            </a:r>
          </a:p>
          <a:p>
            <a:pPr>
              <a:spcBef>
                <a:spcPts val="918"/>
              </a:spcBef>
            </a:pPr>
            <a:r>
              <a:rPr lang="en-US" dirty="0">
                <a:latin typeface="Calibri" charset="0"/>
                <a:ea typeface="Calibri" charset="0"/>
                <a:cs typeface="Calibri" charset="0"/>
              </a:rPr>
              <a:t>Four Roundtables and a Forum</a:t>
            </a:r>
          </a:p>
          <a:p>
            <a:pPr lvl="1">
              <a:spcBef>
                <a:spcPts val="918"/>
              </a:spcBef>
            </a:pPr>
            <a:r>
              <a:rPr lang="en-US" dirty="0">
                <a:latin typeface="Calibri" charset="0"/>
                <a:ea typeface="Calibri" charset="0"/>
                <a:cs typeface="Calibri" charset="0"/>
              </a:rPr>
              <a:t>Input on themes, discussion of opportunities and recommendations</a:t>
            </a:r>
          </a:p>
          <a:p>
            <a:pPr>
              <a:spcBef>
                <a:spcPts val="918"/>
              </a:spcBef>
            </a:pPr>
            <a:r>
              <a:rPr lang="en-US" dirty="0">
                <a:latin typeface="Calibri" charset="0"/>
                <a:ea typeface="Calibri" charset="0"/>
                <a:cs typeface="Calibri" charset="0"/>
              </a:rPr>
              <a:t>Development of Materials for ASPPH Member Use</a:t>
            </a:r>
          </a:p>
        </p:txBody>
      </p:sp>
    </p:spTree>
    <p:extLst>
      <p:ext uri="{BB962C8B-B14F-4D97-AF65-F5344CB8AC3E}">
        <p14:creationId xmlns:p14="http://schemas.microsoft.com/office/powerpoint/2010/main" val="122950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9572" y="3022657"/>
            <a:ext cx="6172200" cy="857250"/>
          </a:xfrm>
        </p:spPr>
        <p:txBody>
          <a:bodyPr>
            <a:normAutofit/>
          </a:bodyPr>
          <a:lstStyle/>
          <a:p>
            <a:pPr algn="ctr"/>
            <a:r>
              <a:rPr lang="en-US" dirty="0"/>
              <a:t>ASPPH Member Survey</a:t>
            </a:r>
          </a:p>
        </p:txBody>
      </p:sp>
    </p:spTree>
    <p:extLst>
      <p:ext uri="{BB962C8B-B14F-4D97-AF65-F5344CB8AC3E}">
        <p14:creationId xmlns:p14="http://schemas.microsoft.com/office/powerpoint/2010/main" val="402329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Population Health Initiative: ASPPH Member Survey</a:t>
            </a:r>
          </a:p>
        </p:txBody>
      </p:sp>
      <p:sp>
        <p:nvSpPr>
          <p:cNvPr id="3" name="Content Placeholder 2"/>
          <p:cNvSpPr>
            <a:spLocks noGrp="1"/>
          </p:cNvSpPr>
          <p:nvPr>
            <p:ph idx="1"/>
          </p:nvPr>
        </p:nvSpPr>
        <p:spPr>
          <a:xfrm>
            <a:off x="457200" y="1846138"/>
            <a:ext cx="8077200" cy="3644834"/>
          </a:xfrm>
        </p:spPr>
        <p:txBody>
          <a:bodyPr/>
          <a:lstStyle/>
          <a:p>
            <a:r>
              <a:rPr lang="en-US" sz="2400" dirty="0">
                <a:latin typeface="Calibri" charset="0"/>
                <a:cs typeface="Calibri" charset="0"/>
              </a:rPr>
              <a:t>Survey:</a:t>
            </a:r>
          </a:p>
          <a:p>
            <a:pPr lvl="1"/>
            <a:r>
              <a:rPr lang="en-US" dirty="0">
                <a:latin typeface="Calibri" charset="0"/>
                <a:ea typeface="Calibri" charset="0"/>
                <a:cs typeface="Calibri" charset="0"/>
              </a:rPr>
              <a:t>Leaders within Schools and Programs of Public Health</a:t>
            </a:r>
          </a:p>
          <a:p>
            <a:pPr lvl="1"/>
            <a:r>
              <a:rPr lang="en-US" dirty="0">
                <a:latin typeface="Calibri" charset="0"/>
                <a:ea typeface="Calibri" charset="0"/>
                <a:cs typeface="Calibri" charset="0"/>
              </a:rPr>
              <a:t>48 respondents, nearly 50%</a:t>
            </a:r>
          </a:p>
          <a:p>
            <a:r>
              <a:rPr lang="en-US" sz="2400" dirty="0">
                <a:latin typeface="Calibri" charset="0"/>
                <a:cs typeface="Calibri" charset="0"/>
              </a:rPr>
              <a:t>Purpose:</a:t>
            </a:r>
          </a:p>
          <a:p>
            <a:pPr lvl="1"/>
            <a:r>
              <a:rPr lang="en-US" dirty="0">
                <a:latin typeface="Calibri" charset="0"/>
                <a:ea typeface="Calibri" charset="0"/>
                <a:cs typeface="Calibri" charset="0"/>
              </a:rPr>
              <a:t>Identify current activities of schools and programs of public health that are related to population health (e.g., types of activities, partners, types of partnerships)</a:t>
            </a:r>
          </a:p>
          <a:p>
            <a:pPr lvl="1"/>
            <a:r>
              <a:rPr lang="en-US" dirty="0">
                <a:latin typeface="Calibri" charset="0"/>
                <a:ea typeface="Calibri" charset="0"/>
                <a:cs typeface="Calibri" charset="0"/>
              </a:rPr>
              <a:t>Identify specific population health-related assets and resources currently held within schools or programs of public health</a:t>
            </a:r>
          </a:p>
          <a:p>
            <a:pPr lvl="1"/>
            <a:r>
              <a:rPr lang="en-US" dirty="0">
                <a:latin typeface="Calibri" charset="0"/>
                <a:ea typeface="Calibri" charset="0"/>
                <a:cs typeface="Calibri" charset="0"/>
              </a:rPr>
              <a:t>Assess the resources that schools and programs of public health need or want to expand involvement and effectiveness in population health activities</a:t>
            </a:r>
          </a:p>
        </p:txBody>
      </p:sp>
    </p:spTree>
    <p:extLst>
      <p:ext uri="{BB962C8B-B14F-4D97-AF65-F5344CB8AC3E}">
        <p14:creationId xmlns:p14="http://schemas.microsoft.com/office/powerpoint/2010/main" val="1157797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Population Health Initiative: Survey Approach</a:t>
            </a:r>
          </a:p>
        </p:txBody>
      </p:sp>
      <p:sp>
        <p:nvSpPr>
          <p:cNvPr id="3" name="Content Placeholder 2"/>
          <p:cNvSpPr>
            <a:spLocks noGrp="1"/>
          </p:cNvSpPr>
          <p:nvPr>
            <p:ph idx="1"/>
          </p:nvPr>
        </p:nvSpPr>
        <p:spPr>
          <a:xfrm>
            <a:off x="457201" y="1920478"/>
            <a:ext cx="8229599" cy="3661172"/>
          </a:xfrm>
        </p:spPr>
        <p:txBody>
          <a:bodyPr>
            <a:normAutofit fontScale="92500" lnSpcReduction="20000"/>
          </a:bodyPr>
          <a:lstStyle/>
          <a:p>
            <a:pPr>
              <a:spcBef>
                <a:spcPts val="1476"/>
              </a:spcBef>
            </a:pPr>
            <a:r>
              <a:rPr lang="en-US" dirty="0">
                <a:latin typeface="Calibri" charset="0"/>
                <a:ea typeface="Calibri" charset="0"/>
                <a:cs typeface="Calibri" charset="0"/>
              </a:rPr>
              <a:t>Spring 2016: survey was drafted, refined, and tested by the Population Health Leadership Group</a:t>
            </a:r>
          </a:p>
          <a:p>
            <a:pPr lvl="1">
              <a:spcBef>
                <a:spcPts val="1476"/>
              </a:spcBef>
            </a:pPr>
            <a:r>
              <a:rPr lang="en-US" dirty="0">
                <a:latin typeface="Calibri" charset="0"/>
                <a:ea typeface="Calibri" charset="0"/>
                <a:cs typeface="Calibri" charset="0"/>
              </a:rPr>
              <a:t>Survey contained eight questions with nearly 50 elements requesting information</a:t>
            </a:r>
          </a:p>
          <a:p>
            <a:pPr>
              <a:spcBef>
                <a:spcPts val="1476"/>
              </a:spcBef>
            </a:pPr>
            <a:r>
              <a:rPr lang="en-US" dirty="0">
                <a:latin typeface="Calibri" charset="0"/>
                <a:ea typeface="Calibri" charset="0"/>
                <a:cs typeface="Calibri" charset="0"/>
              </a:rPr>
              <a:t>Summer 2016: survey was finalized and fielded </a:t>
            </a:r>
          </a:p>
          <a:p>
            <a:pPr lvl="1">
              <a:spcBef>
                <a:spcPts val="1476"/>
              </a:spcBef>
            </a:pPr>
            <a:r>
              <a:rPr lang="en-US" dirty="0">
                <a:latin typeface="Calibri" charset="0"/>
                <a:ea typeface="Calibri" charset="0"/>
                <a:cs typeface="Calibri" charset="0"/>
              </a:rPr>
              <a:t>Surveys sent to 105 potential respondents</a:t>
            </a:r>
          </a:p>
          <a:p>
            <a:pPr lvl="1">
              <a:spcBef>
                <a:spcPts val="1476"/>
              </a:spcBef>
            </a:pPr>
            <a:r>
              <a:rPr lang="en-US" dirty="0">
                <a:latin typeface="Calibri" charset="0"/>
                <a:ea typeface="Calibri" charset="0"/>
                <a:cs typeface="Calibri" charset="0"/>
              </a:rPr>
              <a:t>48 completed surveys – 45.7% response rate</a:t>
            </a:r>
          </a:p>
          <a:p>
            <a:pPr lvl="1">
              <a:spcBef>
                <a:spcPts val="1476"/>
              </a:spcBef>
            </a:pPr>
            <a:r>
              <a:rPr lang="en-US" dirty="0">
                <a:latin typeface="Calibri" charset="0"/>
                <a:ea typeface="Calibri" charset="0"/>
                <a:cs typeface="Calibri" charset="0"/>
              </a:rPr>
              <a:t>42 identified public health schools or programs</a:t>
            </a:r>
          </a:p>
          <a:p>
            <a:pPr lvl="1">
              <a:spcBef>
                <a:spcPts val="1476"/>
              </a:spcBef>
            </a:pPr>
            <a:r>
              <a:rPr lang="en-US" dirty="0">
                <a:latin typeface="Calibri" charset="0"/>
                <a:ea typeface="Calibri" charset="0"/>
                <a:cs typeface="Calibri" charset="0"/>
              </a:rPr>
              <a:t>Participation was voluntary </a:t>
            </a:r>
          </a:p>
          <a:p>
            <a:pPr lvl="1">
              <a:spcBef>
                <a:spcPts val="1476"/>
              </a:spcBef>
            </a:pPr>
            <a:r>
              <a:rPr lang="en-US" dirty="0">
                <a:latin typeface="Calibri" charset="0"/>
                <a:ea typeface="Calibri" charset="0"/>
                <a:cs typeface="Calibri" charset="0"/>
              </a:rPr>
              <a:t>By submitting their responses, respondents indicated their informed consent to participate</a:t>
            </a:r>
          </a:p>
        </p:txBody>
      </p:sp>
    </p:spTree>
    <p:extLst>
      <p:ext uri="{BB962C8B-B14F-4D97-AF65-F5344CB8AC3E}">
        <p14:creationId xmlns:p14="http://schemas.microsoft.com/office/powerpoint/2010/main" val="2039187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Population Health Initiative: Survey Overall Findings</a:t>
            </a:r>
          </a:p>
        </p:txBody>
      </p:sp>
      <p:sp>
        <p:nvSpPr>
          <p:cNvPr id="3" name="Content Placeholder 2"/>
          <p:cNvSpPr>
            <a:spLocks noGrp="1"/>
          </p:cNvSpPr>
          <p:nvPr>
            <p:ph idx="1"/>
          </p:nvPr>
        </p:nvSpPr>
        <p:spPr>
          <a:xfrm>
            <a:off x="457200" y="1771651"/>
            <a:ext cx="8407400" cy="3910693"/>
          </a:xfrm>
        </p:spPr>
        <p:txBody>
          <a:bodyPr>
            <a:normAutofit lnSpcReduction="10000"/>
          </a:bodyPr>
          <a:lstStyle/>
          <a:p>
            <a:pPr>
              <a:spcBef>
                <a:spcPts val="1296"/>
              </a:spcBef>
            </a:pPr>
            <a:r>
              <a:rPr lang="en-US" dirty="0">
                <a:latin typeface="Calibri" charset="0"/>
                <a:ea typeface="Calibri" charset="0"/>
                <a:cs typeface="Calibri" charset="0"/>
              </a:rPr>
              <a:t>Schools and programs are engaged in many population health activities</a:t>
            </a:r>
          </a:p>
          <a:p>
            <a:pPr lvl="1">
              <a:spcBef>
                <a:spcPts val="1296"/>
              </a:spcBef>
            </a:pPr>
            <a:r>
              <a:rPr lang="en-US" sz="1950" dirty="0">
                <a:latin typeface="Calibri" charset="0"/>
                <a:ea typeface="Calibri" charset="0"/>
                <a:cs typeface="Calibri" charset="0"/>
              </a:rPr>
              <a:t>Most done by independent faculty members, rather than formal initiatives</a:t>
            </a:r>
          </a:p>
          <a:p>
            <a:pPr lvl="1">
              <a:spcBef>
                <a:spcPts val="1296"/>
              </a:spcBef>
            </a:pPr>
            <a:r>
              <a:rPr lang="en-US" sz="1950" dirty="0">
                <a:latin typeface="Calibri" charset="0"/>
                <a:ea typeface="Calibri" charset="0"/>
                <a:cs typeface="Calibri" charset="0"/>
              </a:rPr>
              <a:t>Greatest focus is on community engagement and data analysis</a:t>
            </a:r>
          </a:p>
          <a:p>
            <a:pPr>
              <a:spcBef>
                <a:spcPts val="1296"/>
              </a:spcBef>
            </a:pPr>
            <a:r>
              <a:rPr lang="en-US" dirty="0">
                <a:latin typeface="Calibri" charset="0"/>
                <a:ea typeface="Calibri" charset="0"/>
                <a:cs typeface="Calibri" charset="0"/>
              </a:rPr>
              <a:t>Strong relationships exist with medical and nursing schools, hospitals, clinics, public health agencies, and funders</a:t>
            </a:r>
          </a:p>
          <a:p>
            <a:pPr lvl="1">
              <a:spcBef>
                <a:spcPts val="1296"/>
              </a:spcBef>
            </a:pPr>
            <a:r>
              <a:rPr lang="en-US" sz="1950" dirty="0">
                <a:latin typeface="Calibri" charset="0"/>
                <a:ea typeface="Calibri" charset="0"/>
                <a:cs typeface="Calibri" charset="0"/>
              </a:rPr>
              <a:t>Many noted no relationship with other entities known to be important to population health (e.g., transportation, public safety, housing)</a:t>
            </a:r>
          </a:p>
          <a:p>
            <a:pPr>
              <a:spcBef>
                <a:spcPts val="1296"/>
              </a:spcBef>
            </a:pPr>
            <a:r>
              <a:rPr lang="en-US" dirty="0">
                <a:latin typeface="Calibri" charset="0"/>
                <a:ea typeface="Calibri" charset="0"/>
                <a:cs typeface="Calibri" charset="0"/>
              </a:rPr>
              <a:t>For ASPPH members, greatest needs are to promote their own value to the public, market services of schools and programs to the health care sector, and engage in advocacy</a:t>
            </a:r>
          </a:p>
        </p:txBody>
      </p:sp>
    </p:spTree>
    <p:extLst>
      <p:ext uri="{BB962C8B-B14F-4D97-AF65-F5344CB8AC3E}">
        <p14:creationId xmlns:p14="http://schemas.microsoft.com/office/powerpoint/2010/main" val="931126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9572" y="3022657"/>
            <a:ext cx="6172200" cy="857250"/>
          </a:xfrm>
        </p:spPr>
        <p:txBody>
          <a:bodyPr>
            <a:normAutofit/>
          </a:bodyPr>
          <a:lstStyle/>
          <a:p>
            <a:pPr algn="ctr"/>
            <a:r>
              <a:rPr lang="en-US" dirty="0"/>
              <a:t>Survey: Detailed Findings by Question</a:t>
            </a:r>
          </a:p>
        </p:txBody>
      </p:sp>
    </p:spTree>
    <p:extLst>
      <p:ext uri="{BB962C8B-B14F-4D97-AF65-F5344CB8AC3E}">
        <p14:creationId xmlns:p14="http://schemas.microsoft.com/office/powerpoint/2010/main" val="1433923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052945"/>
            <a:ext cx="8128000" cy="706006"/>
          </a:xfrm>
          <a:effectLst>
            <a:outerShdw blurRad="50800" dist="50800" dir="5400000" algn="ctr" rotWithShape="0">
              <a:srgbClr val="000000">
                <a:alpha val="0"/>
              </a:srgbClr>
            </a:outerShdw>
          </a:effectLst>
        </p:spPr>
        <p:txBody>
          <a:bodyPr>
            <a:noAutofit/>
          </a:bodyPr>
          <a:lstStyle/>
          <a:p>
            <a:pPr algn="l"/>
            <a:r>
              <a:rPr lang="en-US" sz="2100" b="1" dirty="0"/>
              <a:t>Question 1. Population health activities in which schools or programs are engaged and level of engagement</a:t>
            </a:r>
            <a:r>
              <a:rPr lang="en-US" sz="2100" dirty="0"/>
              <a:t> </a:t>
            </a:r>
          </a:p>
        </p:txBody>
      </p:sp>
      <p:sp>
        <p:nvSpPr>
          <p:cNvPr id="3" name="Content Placeholder 2"/>
          <p:cNvSpPr>
            <a:spLocks noGrp="1"/>
          </p:cNvSpPr>
          <p:nvPr>
            <p:ph idx="1"/>
          </p:nvPr>
        </p:nvSpPr>
        <p:spPr>
          <a:xfrm>
            <a:off x="495301" y="1987550"/>
            <a:ext cx="7797800" cy="3695700"/>
          </a:xfrm>
        </p:spPr>
        <p:txBody>
          <a:bodyPr>
            <a:normAutofit/>
          </a:bodyPr>
          <a:lstStyle/>
          <a:p>
            <a:pPr>
              <a:spcBef>
                <a:spcPts val="810"/>
              </a:spcBef>
            </a:pPr>
            <a:r>
              <a:rPr lang="en-US" sz="1950" dirty="0">
                <a:latin typeface="Calibri" charset="0"/>
                <a:ea typeface="Calibri" charset="0"/>
                <a:cs typeface="Calibri" charset="0"/>
              </a:rPr>
              <a:t>48 respondents</a:t>
            </a:r>
          </a:p>
          <a:p>
            <a:pPr>
              <a:spcBef>
                <a:spcPts val="810"/>
              </a:spcBef>
            </a:pPr>
            <a:r>
              <a:rPr lang="en-US" sz="1950" dirty="0">
                <a:latin typeface="Calibri" charset="0"/>
                <a:ea typeface="Calibri" charset="0"/>
                <a:cs typeface="Calibri" charset="0"/>
              </a:rPr>
              <a:t>Engagement level options</a:t>
            </a:r>
          </a:p>
          <a:p>
            <a:pPr lvl="1">
              <a:spcBef>
                <a:spcPts val="810"/>
              </a:spcBef>
            </a:pPr>
            <a:r>
              <a:rPr lang="en-US" sz="1950" dirty="0">
                <a:latin typeface="Calibri" charset="0"/>
                <a:ea typeface="Calibri" charset="0"/>
                <a:cs typeface="Calibri" charset="0"/>
              </a:rPr>
              <a:t>No activity</a:t>
            </a:r>
          </a:p>
          <a:p>
            <a:pPr lvl="1">
              <a:spcBef>
                <a:spcPts val="810"/>
              </a:spcBef>
            </a:pPr>
            <a:r>
              <a:rPr lang="en-US" sz="1950" dirty="0">
                <a:latin typeface="Calibri" charset="0"/>
                <a:ea typeface="Calibri" charset="0"/>
                <a:cs typeface="Calibri" charset="0"/>
              </a:rPr>
              <a:t>‘Individual’ (faculty members working independently)</a:t>
            </a:r>
          </a:p>
          <a:p>
            <a:pPr lvl="1">
              <a:spcBef>
                <a:spcPts val="810"/>
              </a:spcBef>
            </a:pPr>
            <a:r>
              <a:rPr lang="en-US" sz="1950" dirty="0">
                <a:latin typeface="Calibri" charset="0"/>
                <a:ea typeface="Calibri" charset="0"/>
                <a:cs typeface="Calibri" charset="0"/>
              </a:rPr>
              <a:t>‘Planning’ (annual work plan or strategic plan)</a:t>
            </a:r>
          </a:p>
          <a:p>
            <a:pPr lvl="1">
              <a:spcBef>
                <a:spcPts val="810"/>
              </a:spcBef>
            </a:pPr>
            <a:r>
              <a:rPr lang="en-US" sz="1950" dirty="0">
                <a:latin typeface="Calibri" charset="0"/>
                <a:ea typeface="Calibri" charset="0"/>
                <a:cs typeface="Calibri" charset="0"/>
              </a:rPr>
              <a:t>‘Formal’ (contracts or agreements in place)</a:t>
            </a:r>
          </a:p>
          <a:p>
            <a:pPr lvl="1">
              <a:spcBef>
                <a:spcPts val="810"/>
              </a:spcBef>
            </a:pPr>
            <a:r>
              <a:rPr lang="en-US" sz="1950" dirty="0">
                <a:latin typeface="Calibri" charset="0"/>
                <a:ea typeface="Calibri" charset="0"/>
                <a:cs typeface="Calibri" charset="0"/>
              </a:rPr>
              <a:t>Other</a:t>
            </a:r>
          </a:p>
        </p:txBody>
      </p:sp>
    </p:spTree>
    <p:extLst>
      <p:ext uri="{BB962C8B-B14F-4D97-AF65-F5344CB8AC3E}">
        <p14:creationId xmlns:p14="http://schemas.microsoft.com/office/powerpoint/2010/main" val="6840145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1" y="1117600"/>
            <a:ext cx="7368854" cy="483509"/>
          </a:xfrm>
        </p:spPr>
        <p:txBody>
          <a:bodyPr>
            <a:noAutofit/>
          </a:bodyPr>
          <a:lstStyle/>
          <a:p>
            <a:pPr algn="l"/>
            <a:r>
              <a:rPr lang="en-US" sz="2100" b="1" dirty="0"/>
              <a:t>Question 1: Current Levels of Engagement, continued</a:t>
            </a:r>
            <a:endParaRPr lang="en-US" sz="2100" dirty="0"/>
          </a:p>
        </p:txBody>
      </p:sp>
      <p:sp>
        <p:nvSpPr>
          <p:cNvPr id="3" name="Content Placeholder 2"/>
          <p:cNvSpPr>
            <a:spLocks noGrp="1"/>
          </p:cNvSpPr>
          <p:nvPr>
            <p:ph idx="1"/>
          </p:nvPr>
        </p:nvSpPr>
        <p:spPr>
          <a:xfrm>
            <a:off x="520701" y="1771651"/>
            <a:ext cx="8343899" cy="3888923"/>
          </a:xfrm>
        </p:spPr>
        <p:txBody>
          <a:bodyPr>
            <a:normAutofit/>
          </a:bodyPr>
          <a:lstStyle/>
          <a:p>
            <a:pPr>
              <a:spcBef>
                <a:spcPts val="828"/>
              </a:spcBef>
            </a:pPr>
            <a:r>
              <a:rPr lang="en-US" sz="1425" dirty="0">
                <a:latin typeface="Calibri" charset="0"/>
                <a:ea typeface="Calibri" charset="0"/>
                <a:cs typeface="Calibri" charset="0"/>
              </a:rPr>
              <a:t>Areas with the </a:t>
            </a:r>
            <a:r>
              <a:rPr lang="en-US" sz="1425" u="sng" dirty="0">
                <a:latin typeface="Calibri" charset="0"/>
                <a:ea typeface="Calibri" charset="0"/>
                <a:cs typeface="Calibri" charset="0"/>
              </a:rPr>
              <a:t>highest</a:t>
            </a:r>
            <a:r>
              <a:rPr lang="en-US" sz="1425" dirty="0">
                <a:latin typeface="Calibri" charset="0"/>
                <a:ea typeface="Calibri" charset="0"/>
                <a:cs typeface="Calibri" charset="0"/>
              </a:rPr>
              <a:t> level of any type of engagement were:</a:t>
            </a:r>
          </a:p>
          <a:p>
            <a:pPr lvl="1">
              <a:spcBef>
                <a:spcPts val="828"/>
              </a:spcBef>
            </a:pPr>
            <a:r>
              <a:rPr lang="en-US" sz="1425" i="1" dirty="0">
                <a:latin typeface="Calibri" charset="0"/>
                <a:ea typeface="Calibri" charset="0"/>
                <a:cs typeface="Calibri" charset="0"/>
              </a:rPr>
              <a:t>Providing expertise in community engagement</a:t>
            </a:r>
          </a:p>
          <a:p>
            <a:pPr lvl="1">
              <a:spcBef>
                <a:spcPts val="828"/>
              </a:spcBef>
            </a:pPr>
            <a:r>
              <a:rPr lang="en-US" sz="1425" i="1" dirty="0">
                <a:latin typeface="Calibri" charset="0"/>
                <a:ea typeface="Calibri" charset="0"/>
                <a:cs typeface="Calibri" charset="0"/>
              </a:rPr>
              <a:t>Providing expertise in data analytics, intelligence, modeling, big data, health informatics</a:t>
            </a:r>
          </a:p>
          <a:p>
            <a:pPr>
              <a:spcBef>
                <a:spcPts val="828"/>
              </a:spcBef>
            </a:pPr>
            <a:r>
              <a:rPr lang="en-US" sz="1425" dirty="0">
                <a:latin typeface="Calibri" charset="0"/>
                <a:ea typeface="Calibri" charset="0"/>
                <a:cs typeface="Calibri" charset="0"/>
              </a:rPr>
              <a:t>Areas with the </a:t>
            </a:r>
            <a:r>
              <a:rPr lang="en-US" sz="1425" u="sng" dirty="0">
                <a:latin typeface="Calibri" charset="0"/>
                <a:ea typeface="Calibri" charset="0"/>
                <a:cs typeface="Calibri" charset="0"/>
              </a:rPr>
              <a:t>lowest</a:t>
            </a:r>
            <a:r>
              <a:rPr lang="en-US" sz="1425" dirty="0">
                <a:latin typeface="Calibri" charset="0"/>
                <a:ea typeface="Calibri" charset="0"/>
                <a:cs typeface="Calibri" charset="0"/>
              </a:rPr>
              <a:t> level of any type of engagement were:</a:t>
            </a:r>
          </a:p>
          <a:p>
            <a:pPr lvl="1">
              <a:spcBef>
                <a:spcPts val="828"/>
              </a:spcBef>
            </a:pPr>
            <a:r>
              <a:rPr lang="en-US" sz="1425" i="1" dirty="0">
                <a:latin typeface="Calibri" charset="0"/>
                <a:ea typeface="Calibri" charset="0"/>
                <a:cs typeface="Calibri" charset="0"/>
              </a:rPr>
              <a:t>Strategic planning and facilitation with external entities </a:t>
            </a:r>
          </a:p>
          <a:p>
            <a:pPr lvl="1">
              <a:spcBef>
                <a:spcPts val="828"/>
              </a:spcBef>
            </a:pPr>
            <a:r>
              <a:rPr lang="en-US" sz="1425" i="1" dirty="0">
                <a:latin typeface="Calibri" charset="0"/>
                <a:ea typeface="Calibri" charset="0"/>
                <a:cs typeface="Calibri" charset="0"/>
              </a:rPr>
              <a:t>Conducting research focused on health system initiatives in population health</a:t>
            </a:r>
          </a:p>
          <a:p>
            <a:pPr>
              <a:spcBef>
                <a:spcPts val="828"/>
              </a:spcBef>
            </a:pPr>
            <a:r>
              <a:rPr lang="en-US" sz="1425" dirty="0">
                <a:latin typeface="Calibri" charset="0"/>
                <a:ea typeface="Calibri" charset="0"/>
                <a:cs typeface="Calibri" charset="0"/>
              </a:rPr>
              <a:t>Most common engagement is individual, independent activity by faculty members</a:t>
            </a:r>
          </a:p>
          <a:p>
            <a:pPr lvl="1">
              <a:spcBef>
                <a:spcPts val="828"/>
              </a:spcBef>
            </a:pPr>
            <a:r>
              <a:rPr lang="en-US" sz="1425" i="1" dirty="0">
                <a:latin typeface="Calibri" charset="0"/>
                <a:ea typeface="Calibri" charset="0"/>
                <a:cs typeface="Calibri" charset="0"/>
              </a:rPr>
              <a:t>Providing expertise in community engagement, data analytics, program monitoring, and evaluation</a:t>
            </a:r>
          </a:p>
          <a:p>
            <a:pPr>
              <a:spcBef>
                <a:spcPts val="828"/>
              </a:spcBef>
            </a:pPr>
            <a:r>
              <a:rPr lang="en-US" sz="1425" dirty="0">
                <a:latin typeface="Calibri" charset="0"/>
                <a:ea typeface="Calibri" charset="0"/>
                <a:cs typeface="Calibri" charset="0"/>
              </a:rPr>
              <a:t>Top activities for planned engagement, via work plans or strategic plan </a:t>
            </a:r>
          </a:p>
          <a:p>
            <a:pPr lvl="1">
              <a:spcBef>
                <a:spcPts val="828"/>
              </a:spcBef>
            </a:pPr>
            <a:r>
              <a:rPr lang="en-US" sz="1425" i="1" dirty="0">
                <a:latin typeface="Calibri" charset="0"/>
                <a:ea typeface="Calibri" charset="0"/>
                <a:cs typeface="Calibri" charset="0"/>
              </a:rPr>
              <a:t>Continuing education, advancing scholarship / developing evidence-base </a:t>
            </a:r>
          </a:p>
          <a:p>
            <a:pPr>
              <a:spcBef>
                <a:spcPts val="828"/>
              </a:spcBef>
            </a:pPr>
            <a:r>
              <a:rPr lang="en-US" sz="1425" dirty="0">
                <a:latin typeface="Calibri" charset="0"/>
                <a:ea typeface="Calibri" charset="0"/>
                <a:cs typeface="Calibri" charset="0"/>
              </a:rPr>
              <a:t>Top activities for formal engagement via contracts or agreements</a:t>
            </a:r>
          </a:p>
          <a:p>
            <a:pPr lvl="1">
              <a:spcBef>
                <a:spcPts val="828"/>
              </a:spcBef>
            </a:pPr>
            <a:r>
              <a:rPr lang="en-US" sz="1425" i="1" dirty="0">
                <a:latin typeface="Calibri" charset="0"/>
                <a:ea typeface="Calibri" charset="0"/>
                <a:cs typeface="Calibri" charset="0"/>
              </a:rPr>
              <a:t>Providing expertise in community engagement, program monitoring and evaluation, data analytics  </a:t>
            </a:r>
            <a:endParaRPr lang="en-US" sz="1725" i="1" dirty="0">
              <a:latin typeface="Calibri" charset="0"/>
              <a:ea typeface="Calibri" charset="0"/>
              <a:cs typeface="Calibri" charset="0"/>
            </a:endParaRPr>
          </a:p>
          <a:p>
            <a:endParaRPr lang="en-US" sz="1500" dirty="0"/>
          </a:p>
          <a:p>
            <a:endParaRPr lang="en-US" dirty="0"/>
          </a:p>
          <a:p>
            <a:endParaRPr lang="en-US" dirty="0"/>
          </a:p>
        </p:txBody>
      </p:sp>
    </p:spTree>
    <p:extLst>
      <p:ext uri="{BB962C8B-B14F-4D97-AF65-F5344CB8AC3E}">
        <p14:creationId xmlns:p14="http://schemas.microsoft.com/office/powerpoint/2010/main" val="7533861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57966"/>
            <a:ext cx="8369300" cy="432708"/>
          </a:xfrm>
        </p:spPr>
        <p:txBody>
          <a:bodyPr>
            <a:noAutofit/>
          </a:bodyPr>
          <a:lstStyle/>
          <a:p>
            <a:pPr algn="l"/>
            <a:r>
              <a:rPr lang="en-US" sz="1950" b="1" dirty="0"/>
              <a:t>Question 1: Population health activities in which schools or programs are engaged and level of engagement</a:t>
            </a:r>
            <a:r>
              <a:rPr lang="en-US" sz="1950" dirty="0"/>
              <a:t> (cont.)</a:t>
            </a:r>
          </a:p>
        </p:txBody>
      </p:sp>
      <p:sp>
        <p:nvSpPr>
          <p:cNvPr id="3" name="Content Placeholder 2"/>
          <p:cNvSpPr>
            <a:spLocks noGrp="1"/>
          </p:cNvSpPr>
          <p:nvPr>
            <p:ph idx="1"/>
          </p:nvPr>
        </p:nvSpPr>
        <p:spPr>
          <a:xfrm>
            <a:off x="457200" y="1714501"/>
            <a:ext cx="8369300" cy="3897518"/>
          </a:xfrm>
        </p:spPr>
        <p:txBody>
          <a:bodyPr/>
          <a:lstStyle/>
          <a:p>
            <a:endParaRPr lang="en-US" dirty="0"/>
          </a:p>
          <a:p>
            <a:endParaRPr lang="en-US" dirty="0"/>
          </a:p>
        </p:txBody>
      </p:sp>
      <p:sp>
        <p:nvSpPr>
          <p:cNvPr id="5" name="TextBox 4"/>
          <p:cNvSpPr txBox="1"/>
          <p:nvPr/>
        </p:nvSpPr>
        <p:spPr>
          <a:xfrm>
            <a:off x="317500" y="5092533"/>
            <a:ext cx="1214495" cy="66941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750" i="1" dirty="0"/>
              <a:t>Scale: total number of responses in each category; Ranked by total level of activity in descending order </a:t>
            </a:r>
          </a:p>
        </p:txBody>
      </p:sp>
      <p:graphicFrame>
        <p:nvGraphicFramePr>
          <p:cNvPr id="9" name="Chart 8"/>
          <p:cNvGraphicFramePr>
            <a:graphicFrameLocks/>
          </p:cNvGraphicFramePr>
          <p:nvPr>
            <p:extLst>
              <p:ext uri="{D42A27DB-BD31-4B8C-83A1-F6EECF244321}">
                <p14:modId xmlns:p14="http://schemas.microsoft.com/office/powerpoint/2010/main" val="1637996605"/>
              </p:ext>
            </p:extLst>
          </p:nvPr>
        </p:nvGraphicFramePr>
        <p:xfrm>
          <a:off x="729673" y="1590674"/>
          <a:ext cx="7001906" cy="42651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659079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1007835"/>
            <a:ext cx="8305800" cy="763815"/>
          </a:xfrm>
        </p:spPr>
        <p:txBody>
          <a:bodyPr>
            <a:noAutofit/>
          </a:bodyPr>
          <a:lstStyle/>
          <a:p>
            <a:pPr algn="l"/>
            <a:r>
              <a:rPr lang="en-US" sz="1950" b="1" dirty="0"/>
              <a:t>Question 2. Schools’ or programs’ working relationships on population health with others </a:t>
            </a:r>
            <a:r>
              <a:rPr lang="en-US" sz="1950" b="1" u="sng" dirty="0"/>
              <a:t>in the parent institution</a:t>
            </a:r>
            <a:r>
              <a:rPr lang="en-US" sz="1950" u="sng" dirty="0"/>
              <a:t> </a:t>
            </a:r>
          </a:p>
        </p:txBody>
      </p:sp>
      <p:sp>
        <p:nvSpPr>
          <p:cNvPr id="3" name="Content Placeholder 2"/>
          <p:cNvSpPr>
            <a:spLocks noGrp="1"/>
          </p:cNvSpPr>
          <p:nvPr>
            <p:ph idx="1"/>
          </p:nvPr>
        </p:nvSpPr>
        <p:spPr>
          <a:xfrm>
            <a:off x="419100" y="1949451"/>
            <a:ext cx="8305800" cy="3565979"/>
          </a:xfrm>
        </p:spPr>
        <p:txBody>
          <a:bodyPr>
            <a:normAutofit fontScale="92500" lnSpcReduction="10000"/>
          </a:bodyPr>
          <a:lstStyle/>
          <a:p>
            <a:r>
              <a:rPr lang="en-US" dirty="0">
                <a:latin typeface="Calibri" charset="0"/>
                <a:ea typeface="Calibri" charset="0"/>
                <a:cs typeface="Calibri" charset="0"/>
              </a:rPr>
              <a:t>48 respondents</a:t>
            </a:r>
          </a:p>
          <a:p>
            <a:endParaRPr lang="en-US" dirty="0">
              <a:latin typeface="Calibri" charset="0"/>
              <a:ea typeface="Calibri" charset="0"/>
              <a:cs typeface="Calibri" charset="0"/>
            </a:endParaRPr>
          </a:p>
          <a:p>
            <a:r>
              <a:rPr lang="en-US" dirty="0">
                <a:latin typeface="Calibri" charset="0"/>
                <a:ea typeface="Calibri" charset="0"/>
                <a:cs typeface="Calibri" charset="0"/>
              </a:rPr>
              <a:t>Engagement levels: </a:t>
            </a:r>
          </a:p>
          <a:p>
            <a:pPr lvl="1"/>
            <a:r>
              <a:rPr lang="en-US" dirty="0">
                <a:latin typeface="Calibri" charset="0"/>
                <a:ea typeface="Calibri" charset="0"/>
                <a:cs typeface="Calibri" charset="0"/>
              </a:rPr>
              <a:t>No current relationship</a:t>
            </a:r>
          </a:p>
          <a:p>
            <a:pPr lvl="1"/>
            <a:r>
              <a:rPr lang="en-US" dirty="0">
                <a:latin typeface="Calibri" charset="0"/>
                <a:ea typeface="Calibri" charset="0"/>
                <a:cs typeface="Calibri" charset="0"/>
              </a:rPr>
              <a:t>‘Individual’ (faculty members working independently)</a:t>
            </a:r>
          </a:p>
          <a:p>
            <a:pPr lvl="1"/>
            <a:r>
              <a:rPr lang="en-US" dirty="0">
                <a:latin typeface="Calibri" charset="0"/>
                <a:ea typeface="Calibri" charset="0"/>
                <a:cs typeface="Calibri" charset="0"/>
              </a:rPr>
              <a:t>‘Planning’ (recognized in annual work plan or strategic plan)</a:t>
            </a:r>
          </a:p>
          <a:p>
            <a:pPr lvl="1"/>
            <a:r>
              <a:rPr lang="en-US" dirty="0">
                <a:latin typeface="Calibri" charset="0"/>
                <a:ea typeface="Calibri" charset="0"/>
                <a:cs typeface="Calibri" charset="0"/>
              </a:rPr>
              <a:t>‘Formal’ (contracts or agreements in place)</a:t>
            </a:r>
          </a:p>
          <a:p>
            <a:pPr lvl="1"/>
            <a:r>
              <a:rPr lang="en-US" dirty="0">
                <a:latin typeface="Calibri" charset="0"/>
                <a:ea typeface="Calibri" charset="0"/>
                <a:cs typeface="Calibri" charset="0"/>
              </a:rPr>
              <a:t>Other</a:t>
            </a:r>
          </a:p>
          <a:p>
            <a:pPr lvl="1"/>
            <a:r>
              <a:rPr lang="en-US" dirty="0">
                <a:latin typeface="Calibri" charset="0"/>
                <a:ea typeface="Calibri" charset="0"/>
                <a:cs typeface="Calibri" charset="0"/>
              </a:rPr>
              <a:t>Don’t know</a:t>
            </a:r>
          </a:p>
          <a:p>
            <a:pPr lvl="1"/>
            <a:endParaRPr lang="en-US" dirty="0">
              <a:latin typeface="Calibri" charset="0"/>
              <a:ea typeface="Calibri" charset="0"/>
              <a:cs typeface="Calibri" charset="0"/>
            </a:endParaRPr>
          </a:p>
          <a:p>
            <a:r>
              <a:rPr lang="en-US" dirty="0">
                <a:latin typeface="Calibri" charset="0"/>
                <a:ea typeface="Calibri" charset="0"/>
                <a:cs typeface="Calibri" charset="0"/>
              </a:rPr>
              <a:t>13 (27%) indicated “other group” or “other type of working relationship” and six provided written descriptions </a:t>
            </a:r>
            <a:endParaRPr lang="en-US" sz="2700" dirty="0">
              <a:latin typeface="Calibri" charset="0"/>
              <a:ea typeface="Calibri" charset="0"/>
              <a:cs typeface="Calibri" charset="0"/>
            </a:endParaRPr>
          </a:p>
          <a:p>
            <a:endParaRPr lang="en-US" dirty="0"/>
          </a:p>
        </p:txBody>
      </p:sp>
    </p:spTree>
    <p:extLst>
      <p:ext uri="{BB962C8B-B14F-4D97-AF65-F5344CB8AC3E}">
        <p14:creationId xmlns:p14="http://schemas.microsoft.com/office/powerpoint/2010/main" val="1609322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Population Health Initiative Overview: Content</a:t>
            </a:r>
          </a:p>
        </p:txBody>
      </p:sp>
      <p:sp>
        <p:nvSpPr>
          <p:cNvPr id="3" name="Content Placeholder 2"/>
          <p:cNvSpPr>
            <a:spLocks noGrp="1"/>
          </p:cNvSpPr>
          <p:nvPr>
            <p:ph idx="1"/>
          </p:nvPr>
        </p:nvSpPr>
        <p:spPr>
          <a:xfrm>
            <a:off x="457200" y="1774522"/>
            <a:ext cx="7249060" cy="3788339"/>
          </a:xfrm>
        </p:spPr>
        <p:txBody>
          <a:bodyPr>
            <a:noAutofit/>
          </a:bodyPr>
          <a:lstStyle/>
          <a:p>
            <a:pPr>
              <a:spcBef>
                <a:spcPts val="918"/>
              </a:spcBef>
            </a:pPr>
            <a:r>
              <a:rPr lang="en-US" sz="1800" dirty="0">
                <a:latin typeface="Calibri" charset="0"/>
                <a:ea typeface="Calibri" charset="0"/>
                <a:cs typeface="Calibri" charset="0"/>
              </a:rPr>
              <a:t>Acknowledgements</a:t>
            </a:r>
          </a:p>
          <a:p>
            <a:pPr>
              <a:spcBef>
                <a:spcPts val="918"/>
              </a:spcBef>
            </a:pPr>
            <a:r>
              <a:rPr lang="en-US" sz="1800" dirty="0">
                <a:latin typeface="Calibri" charset="0"/>
                <a:ea typeface="Calibri" charset="0"/>
                <a:cs typeface="Calibri" charset="0"/>
              </a:rPr>
              <a:t>Population Health Leadership Group</a:t>
            </a:r>
          </a:p>
          <a:p>
            <a:pPr>
              <a:spcBef>
                <a:spcPts val="918"/>
              </a:spcBef>
            </a:pPr>
            <a:r>
              <a:rPr lang="en-US" sz="1800" dirty="0">
                <a:latin typeface="Calibri" charset="0"/>
                <a:ea typeface="Calibri" charset="0"/>
                <a:cs typeface="Calibri" charset="0"/>
              </a:rPr>
              <a:t>Population Health Definition</a:t>
            </a:r>
          </a:p>
          <a:p>
            <a:pPr>
              <a:spcBef>
                <a:spcPts val="918"/>
              </a:spcBef>
            </a:pPr>
            <a:r>
              <a:rPr lang="en-US" sz="1800" dirty="0">
                <a:latin typeface="Calibri" charset="0"/>
                <a:ea typeface="Calibri" charset="0"/>
                <a:cs typeface="Calibri" charset="0"/>
              </a:rPr>
              <a:t>Initiative Activities</a:t>
            </a:r>
          </a:p>
          <a:p>
            <a:pPr lvl="1">
              <a:spcBef>
                <a:spcPts val="918"/>
              </a:spcBef>
            </a:pPr>
            <a:r>
              <a:rPr lang="en-US" dirty="0">
                <a:latin typeface="Calibri" charset="0"/>
                <a:ea typeface="Calibri" charset="0"/>
                <a:cs typeface="Calibri" charset="0"/>
              </a:rPr>
              <a:t>ASPPH Member Survey</a:t>
            </a:r>
          </a:p>
          <a:p>
            <a:pPr lvl="1">
              <a:spcBef>
                <a:spcPts val="918"/>
              </a:spcBef>
            </a:pPr>
            <a:r>
              <a:rPr lang="en-US" dirty="0">
                <a:latin typeface="Calibri" charset="0"/>
                <a:ea typeface="Calibri" charset="0"/>
                <a:cs typeface="Calibri" charset="0"/>
              </a:rPr>
              <a:t>External Stakeholder Interviews</a:t>
            </a:r>
          </a:p>
          <a:p>
            <a:pPr lvl="1">
              <a:spcBef>
                <a:spcPts val="918"/>
              </a:spcBef>
            </a:pPr>
            <a:r>
              <a:rPr lang="en-US" dirty="0">
                <a:latin typeface="Calibri" charset="0"/>
                <a:ea typeface="Calibri" charset="0"/>
                <a:cs typeface="Calibri" charset="0"/>
              </a:rPr>
              <a:t>Roundtables</a:t>
            </a:r>
          </a:p>
          <a:p>
            <a:pPr lvl="1">
              <a:spcBef>
                <a:spcPts val="918"/>
              </a:spcBef>
            </a:pPr>
            <a:r>
              <a:rPr lang="en-US" dirty="0">
                <a:latin typeface="Calibri" charset="0"/>
                <a:ea typeface="Calibri" charset="0"/>
                <a:cs typeface="Calibri" charset="0"/>
              </a:rPr>
              <a:t>Forum, including Themes and Recommendations</a:t>
            </a:r>
          </a:p>
          <a:p>
            <a:pPr>
              <a:spcBef>
                <a:spcPts val="918"/>
              </a:spcBef>
            </a:pPr>
            <a:r>
              <a:rPr lang="en-US" sz="1800" dirty="0">
                <a:latin typeface="Calibri" charset="0"/>
                <a:ea typeface="Calibri" charset="0"/>
                <a:cs typeface="Calibri" charset="0"/>
              </a:rPr>
              <a:t>Summary Materials and Additional Resources </a:t>
            </a:r>
          </a:p>
          <a:p>
            <a:pPr>
              <a:spcBef>
                <a:spcPts val="918"/>
              </a:spcBef>
            </a:pPr>
            <a:r>
              <a:rPr lang="en-US" sz="1800" dirty="0">
                <a:latin typeface="Calibri" charset="0"/>
                <a:ea typeface="Calibri" charset="0"/>
                <a:cs typeface="Calibri" charset="0"/>
              </a:rPr>
              <a:t>Contact Information</a:t>
            </a:r>
          </a:p>
        </p:txBody>
      </p:sp>
    </p:spTree>
    <p:extLst>
      <p:ext uri="{BB962C8B-B14F-4D97-AF65-F5344CB8AC3E}">
        <p14:creationId xmlns:p14="http://schemas.microsoft.com/office/powerpoint/2010/main" val="9435764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1085851"/>
            <a:ext cx="7239000" cy="530678"/>
          </a:xfrm>
        </p:spPr>
        <p:txBody>
          <a:bodyPr>
            <a:noAutofit/>
          </a:bodyPr>
          <a:lstStyle/>
          <a:p>
            <a:pPr algn="l"/>
            <a:r>
              <a:rPr lang="en-US" sz="1950" b="1" dirty="0"/>
              <a:t>Question 2. Relationships, continued</a:t>
            </a:r>
            <a:endParaRPr lang="en-US" sz="1950" u="sng" dirty="0"/>
          </a:p>
        </p:txBody>
      </p:sp>
      <p:sp>
        <p:nvSpPr>
          <p:cNvPr id="3" name="Content Placeholder 2"/>
          <p:cNvSpPr>
            <a:spLocks noGrp="1"/>
          </p:cNvSpPr>
          <p:nvPr>
            <p:ph idx="1"/>
          </p:nvPr>
        </p:nvSpPr>
        <p:spPr>
          <a:xfrm>
            <a:off x="419100" y="1784350"/>
            <a:ext cx="8420100" cy="3858080"/>
          </a:xfrm>
        </p:spPr>
        <p:txBody>
          <a:bodyPr>
            <a:normAutofit/>
          </a:bodyPr>
          <a:lstStyle/>
          <a:p>
            <a:pPr>
              <a:spcBef>
                <a:spcPts val="792"/>
              </a:spcBef>
            </a:pPr>
            <a:r>
              <a:rPr lang="en-US" sz="1650" dirty="0">
                <a:latin typeface="Calibri" charset="0"/>
                <a:ea typeface="Calibri" charset="0"/>
                <a:cs typeface="Calibri" charset="0"/>
              </a:rPr>
              <a:t>Schools and programs of public health has the </a:t>
            </a:r>
            <a:r>
              <a:rPr lang="en-US" sz="1650" u="sng" dirty="0">
                <a:latin typeface="Calibri" charset="0"/>
                <a:ea typeface="Calibri" charset="0"/>
                <a:cs typeface="Calibri" charset="0"/>
              </a:rPr>
              <a:t>highest</a:t>
            </a:r>
            <a:r>
              <a:rPr lang="en-US" sz="1650" dirty="0">
                <a:latin typeface="Calibri" charset="0"/>
                <a:ea typeface="Calibri" charset="0"/>
                <a:cs typeface="Calibri" charset="0"/>
              </a:rPr>
              <a:t> level of any type of relationship with: medical schools, affiliated teaching hospitals, schools of nursing</a:t>
            </a:r>
            <a:endParaRPr lang="en-US" sz="1650" i="1" dirty="0">
              <a:latin typeface="Calibri" charset="0"/>
              <a:ea typeface="Calibri" charset="0"/>
              <a:cs typeface="Calibri" charset="0"/>
            </a:endParaRPr>
          </a:p>
          <a:p>
            <a:pPr>
              <a:spcBef>
                <a:spcPts val="792"/>
              </a:spcBef>
            </a:pPr>
            <a:r>
              <a:rPr lang="en-US" sz="1650" dirty="0">
                <a:latin typeface="Calibri" charset="0"/>
                <a:ea typeface="Calibri" charset="0"/>
                <a:cs typeface="Calibri" charset="0"/>
              </a:rPr>
              <a:t>And the </a:t>
            </a:r>
            <a:r>
              <a:rPr lang="en-US" sz="1650" u="sng" dirty="0">
                <a:latin typeface="Calibri" charset="0"/>
                <a:ea typeface="Calibri" charset="0"/>
                <a:cs typeface="Calibri" charset="0"/>
              </a:rPr>
              <a:t>lowest</a:t>
            </a:r>
            <a:r>
              <a:rPr lang="en-US" sz="1650" dirty="0">
                <a:latin typeface="Calibri" charset="0"/>
                <a:ea typeface="Calibri" charset="0"/>
                <a:cs typeface="Calibri" charset="0"/>
              </a:rPr>
              <a:t> level of any type of relationship with schools of dentistry and schools of pharmacy</a:t>
            </a:r>
            <a:endParaRPr lang="en-US" sz="1650" i="1" dirty="0">
              <a:latin typeface="Calibri" charset="0"/>
              <a:ea typeface="Calibri" charset="0"/>
              <a:cs typeface="Calibri" charset="0"/>
            </a:endParaRPr>
          </a:p>
          <a:p>
            <a:pPr>
              <a:spcBef>
                <a:spcPts val="792"/>
              </a:spcBef>
            </a:pPr>
            <a:r>
              <a:rPr lang="en-US" sz="1650" dirty="0">
                <a:latin typeface="Calibri" charset="0"/>
                <a:ea typeface="Calibri" charset="0"/>
                <a:cs typeface="Calibri" charset="0"/>
              </a:rPr>
              <a:t>Most common relationships are via independent faculty members</a:t>
            </a:r>
          </a:p>
          <a:p>
            <a:pPr>
              <a:spcBef>
                <a:spcPts val="792"/>
              </a:spcBef>
            </a:pPr>
            <a:r>
              <a:rPr lang="en-US" sz="1650" dirty="0">
                <a:latin typeface="Calibri" charset="0"/>
                <a:ea typeface="Calibri" charset="0"/>
                <a:cs typeface="Calibri" charset="0"/>
              </a:rPr>
              <a:t>More total types of relationships with schools of business management and/or law than with schools of pharmacy or dentistry or ‘other clinical partners’ </a:t>
            </a:r>
          </a:p>
          <a:p>
            <a:pPr>
              <a:spcBef>
                <a:spcPts val="792"/>
              </a:spcBef>
            </a:pPr>
            <a:r>
              <a:rPr lang="en-US" sz="1650" dirty="0">
                <a:latin typeface="Calibri" charset="0"/>
                <a:ea typeface="Calibri" charset="0"/>
                <a:cs typeface="Calibri" charset="0"/>
              </a:rPr>
              <a:t>Free form comments named relationships with several other types of groups, schools or programs not mentioned in the survey</a:t>
            </a:r>
          </a:p>
          <a:p>
            <a:pPr>
              <a:spcBef>
                <a:spcPts val="792"/>
              </a:spcBef>
            </a:pPr>
            <a:r>
              <a:rPr lang="en-US" sz="1650" i="1" dirty="0">
                <a:latin typeface="Calibri" charset="0"/>
                <a:ea typeface="Calibri" charset="0"/>
                <a:cs typeface="Calibri" charset="0"/>
              </a:rPr>
              <a:t>“Don’t Know / Not Applicable” response may indicate that the parent institution does not have certain schools or affiliated entities, or the respondent had insufficient knowledge to respond</a:t>
            </a:r>
            <a:endParaRPr lang="en-US" sz="1650" dirty="0">
              <a:latin typeface="Calibri" charset="0"/>
              <a:ea typeface="Calibri" charset="0"/>
              <a:cs typeface="Calibri" charset="0"/>
            </a:endParaRPr>
          </a:p>
          <a:p>
            <a:endParaRPr lang="en-US" dirty="0"/>
          </a:p>
        </p:txBody>
      </p:sp>
    </p:spTree>
    <p:extLst>
      <p:ext uri="{BB962C8B-B14F-4D97-AF65-F5344CB8AC3E}">
        <p14:creationId xmlns:p14="http://schemas.microsoft.com/office/powerpoint/2010/main" val="3290597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2"/>
            <a:ext cx="8458200" cy="435578"/>
          </a:xfrm>
        </p:spPr>
        <p:txBody>
          <a:bodyPr>
            <a:noAutofit/>
          </a:bodyPr>
          <a:lstStyle/>
          <a:p>
            <a:pPr algn="l"/>
            <a:r>
              <a:rPr lang="en-US" sz="1950" b="1" dirty="0"/>
              <a:t>Question 2. Schools’ or programs’ working relationships on population health issues with groups </a:t>
            </a:r>
            <a:r>
              <a:rPr lang="en-US" sz="1950" b="1" u="sng" dirty="0"/>
              <a:t>in their parent institution</a:t>
            </a:r>
            <a:r>
              <a:rPr lang="en-US" sz="1950" u="sng" dirty="0"/>
              <a:t> (cont.)</a:t>
            </a:r>
          </a:p>
        </p:txBody>
      </p:sp>
      <p:sp>
        <p:nvSpPr>
          <p:cNvPr id="3" name="Content Placeholder 2"/>
          <p:cNvSpPr>
            <a:spLocks noGrp="1"/>
          </p:cNvSpPr>
          <p:nvPr>
            <p:ph idx="1"/>
          </p:nvPr>
        </p:nvSpPr>
        <p:spPr/>
        <p:txBody>
          <a:bodyPr>
            <a:normAutofit/>
          </a:bodyPr>
          <a:lstStyle/>
          <a:p>
            <a:endParaRPr lang="en-US" sz="2700" dirty="0"/>
          </a:p>
          <a:p>
            <a:endParaRPr lang="en-US" dirty="0"/>
          </a:p>
        </p:txBody>
      </p:sp>
      <p:graphicFrame>
        <p:nvGraphicFramePr>
          <p:cNvPr id="5" name="Chart 4"/>
          <p:cNvGraphicFramePr>
            <a:graphicFrameLocks/>
          </p:cNvGraphicFramePr>
          <p:nvPr>
            <p:extLst>
              <p:ext uri="{D42A27DB-BD31-4B8C-83A1-F6EECF244321}">
                <p14:modId xmlns:p14="http://schemas.microsoft.com/office/powerpoint/2010/main" val="617590316"/>
              </p:ext>
            </p:extLst>
          </p:nvPr>
        </p:nvGraphicFramePr>
        <p:xfrm>
          <a:off x="1338943" y="1759414"/>
          <a:ext cx="7347857" cy="4624364"/>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416131" y="5692452"/>
            <a:ext cx="2127505" cy="207749"/>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750" i="1" dirty="0"/>
              <a:t>Scale: total number of responses in each category</a:t>
            </a:r>
          </a:p>
        </p:txBody>
      </p:sp>
    </p:spTree>
    <p:extLst>
      <p:ext uri="{BB962C8B-B14F-4D97-AF65-F5344CB8AC3E}">
        <p14:creationId xmlns:p14="http://schemas.microsoft.com/office/powerpoint/2010/main" val="18874718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600" y="951345"/>
            <a:ext cx="8420100" cy="818526"/>
          </a:xfrm>
        </p:spPr>
        <p:txBody>
          <a:bodyPr>
            <a:noAutofit/>
          </a:bodyPr>
          <a:lstStyle/>
          <a:p>
            <a:pPr algn="l"/>
            <a:r>
              <a:rPr lang="en-US" sz="1950" b="1" dirty="0"/>
              <a:t>Question 3: Schools’ or program’s working relationships on population health issues with </a:t>
            </a:r>
            <a:r>
              <a:rPr lang="en-US" sz="1950" b="1" u="sng" dirty="0"/>
              <a:t>external organizations</a:t>
            </a:r>
            <a:endParaRPr lang="en-US" sz="1950" u="sng" dirty="0"/>
          </a:p>
        </p:txBody>
      </p:sp>
      <p:sp>
        <p:nvSpPr>
          <p:cNvPr id="3" name="Content Placeholder 2"/>
          <p:cNvSpPr>
            <a:spLocks noGrp="1"/>
          </p:cNvSpPr>
          <p:nvPr>
            <p:ph idx="1"/>
          </p:nvPr>
        </p:nvSpPr>
        <p:spPr>
          <a:xfrm>
            <a:off x="355600" y="1769871"/>
            <a:ext cx="8420100" cy="3863488"/>
          </a:xfrm>
        </p:spPr>
        <p:txBody>
          <a:bodyPr>
            <a:noAutofit/>
          </a:bodyPr>
          <a:lstStyle/>
          <a:p>
            <a:r>
              <a:rPr lang="en-US" sz="1500" dirty="0">
                <a:latin typeface="Calibri" charset="0"/>
                <a:ea typeface="Calibri" charset="0"/>
                <a:cs typeface="Calibri" charset="0"/>
              </a:rPr>
              <a:t>Question assessed </a:t>
            </a:r>
            <a:r>
              <a:rPr lang="en-US" sz="1500" u="sng" dirty="0">
                <a:latin typeface="Calibri" charset="0"/>
                <a:ea typeface="Calibri" charset="0"/>
                <a:cs typeface="Calibri" charset="0"/>
              </a:rPr>
              <a:t>36 organization types</a:t>
            </a:r>
            <a:r>
              <a:rPr lang="en-US" sz="1500" dirty="0">
                <a:latin typeface="Calibri" charset="0"/>
                <a:ea typeface="Calibri" charset="0"/>
                <a:cs typeface="Calibri" charset="0"/>
              </a:rPr>
              <a:t>: five health care organizations, six local government agencies, six state agencies, and 19 other types of organizations</a:t>
            </a:r>
          </a:p>
          <a:p>
            <a:r>
              <a:rPr lang="en-US" sz="1500" dirty="0">
                <a:latin typeface="Calibri" charset="0"/>
                <a:ea typeface="Calibri" charset="0"/>
                <a:cs typeface="Calibri" charset="0"/>
              </a:rPr>
              <a:t>Engagement levels: </a:t>
            </a:r>
          </a:p>
          <a:p>
            <a:pPr lvl="1"/>
            <a:r>
              <a:rPr lang="en-US" sz="1500" dirty="0">
                <a:latin typeface="Calibri" charset="0"/>
                <a:ea typeface="Calibri" charset="0"/>
                <a:cs typeface="Calibri" charset="0"/>
              </a:rPr>
              <a:t>No current relationship</a:t>
            </a:r>
          </a:p>
          <a:p>
            <a:pPr lvl="1"/>
            <a:r>
              <a:rPr lang="en-US" sz="1500" dirty="0">
                <a:latin typeface="Calibri" charset="0"/>
                <a:ea typeface="Calibri" charset="0"/>
                <a:cs typeface="Calibri" charset="0"/>
              </a:rPr>
              <a:t>‘Individual’ (faculty members working independently)</a:t>
            </a:r>
          </a:p>
          <a:p>
            <a:pPr lvl="1"/>
            <a:r>
              <a:rPr lang="en-US" sz="1500" dirty="0">
                <a:latin typeface="Calibri" charset="0"/>
                <a:ea typeface="Calibri" charset="0"/>
                <a:cs typeface="Calibri" charset="0"/>
              </a:rPr>
              <a:t>‘Planning’ (recognized in annual work plan or strategic plan)</a:t>
            </a:r>
          </a:p>
          <a:p>
            <a:pPr lvl="1"/>
            <a:r>
              <a:rPr lang="en-US" sz="1500" dirty="0">
                <a:latin typeface="Calibri" charset="0"/>
                <a:ea typeface="Calibri" charset="0"/>
                <a:cs typeface="Calibri" charset="0"/>
              </a:rPr>
              <a:t>‘Formal’ (contracts or agreements in place)</a:t>
            </a:r>
          </a:p>
          <a:p>
            <a:pPr lvl="1"/>
            <a:r>
              <a:rPr lang="en-US" sz="1500" dirty="0">
                <a:latin typeface="Calibri" charset="0"/>
                <a:ea typeface="Calibri" charset="0"/>
                <a:cs typeface="Calibri" charset="0"/>
              </a:rPr>
              <a:t>Other</a:t>
            </a:r>
          </a:p>
          <a:p>
            <a:pPr lvl="1"/>
            <a:r>
              <a:rPr lang="en-US" sz="1500" dirty="0">
                <a:latin typeface="Calibri" charset="0"/>
                <a:ea typeface="Calibri" charset="0"/>
                <a:cs typeface="Calibri" charset="0"/>
              </a:rPr>
              <a:t>Don’t know</a:t>
            </a:r>
          </a:p>
          <a:p>
            <a:r>
              <a:rPr lang="en-US" sz="1500" dirty="0">
                <a:latin typeface="Calibri" charset="0"/>
                <a:ea typeface="Calibri" charset="0"/>
                <a:cs typeface="Calibri" charset="0"/>
              </a:rPr>
              <a:t>46 respondents for all four categories of engagement level</a:t>
            </a:r>
          </a:p>
          <a:p>
            <a:pPr lvl="1"/>
            <a:r>
              <a:rPr lang="en-US" sz="1500" dirty="0">
                <a:latin typeface="Calibri" charset="0"/>
                <a:ea typeface="Calibri" charset="0"/>
                <a:cs typeface="Calibri" charset="0"/>
              </a:rPr>
              <a:t>Ten instances of “other type of working relationship” noted </a:t>
            </a:r>
          </a:p>
          <a:p>
            <a:pPr lvl="1"/>
            <a:r>
              <a:rPr lang="en-US" sz="1500" dirty="0">
                <a:latin typeface="Calibri" charset="0"/>
                <a:ea typeface="Calibri" charset="0"/>
                <a:cs typeface="Calibri" charset="0"/>
              </a:rPr>
              <a:t>38 instances of “other type of external organization” noted -- 19 in local government, 11 in health care, six in state agencies, two in other organizations  </a:t>
            </a:r>
          </a:p>
          <a:p>
            <a:pPr lvl="1"/>
            <a:r>
              <a:rPr lang="en-US" sz="1500" dirty="0">
                <a:latin typeface="Calibri" charset="0"/>
                <a:ea typeface="Calibri" charset="0"/>
                <a:cs typeface="Calibri" charset="0"/>
              </a:rPr>
              <a:t>20 free form comments, many noting organizations not listed in the survey</a:t>
            </a:r>
          </a:p>
        </p:txBody>
      </p:sp>
    </p:spTree>
    <p:extLst>
      <p:ext uri="{BB962C8B-B14F-4D97-AF65-F5344CB8AC3E}">
        <p14:creationId xmlns:p14="http://schemas.microsoft.com/office/powerpoint/2010/main" val="12820793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1006764"/>
            <a:ext cx="7209972" cy="744023"/>
          </a:xfrm>
        </p:spPr>
        <p:txBody>
          <a:bodyPr>
            <a:noAutofit/>
          </a:bodyPr>
          <a:lstStyle/>
          <a:p>
            <a:pPr algn="l"/>
            <a:r>
              <a:rPr lang="en-US" sz="2100" b="1" dirty="0"/>
              <a:t>Question 3 Findings: Health Care System Relationships</a:t>
            </a:r>
            <a:endParaRPr lang="en-US" sz="2100" u="sng" dirty="0"/>
          </a:p>
        </p:txBody>
      </p:sp>
      <p:sp>
        <p:nvSpPr>
          <p:cNvPr id="3" name="Content Placeholder 2"/>
          <p:cNvSpPr>
            <a:spLocks noGrp="1"/>
          </p:cNvSpPr>
          <p:nvPr>
            <p:ph idx="1"/>
          </p:nvPr>
        </p:nvSpPr>
        <p:spPr>
          <a:xfrm>
            <a:off x="419099" y="1936750"/>
            <a:ext cx="8102601" cy="3581400"/>
          </a:xfrm>
        </p:spPr>
        <p:txBody>
          <a:bodyPr>
            <a:normAutofit/>
          </a:bodyPr>
          <a:lstStyle/>
          <a:p>
            <a:pPr>
              <a:spcBef>
                <a:spcPts val="792"/>
              </a:spcBef>
            </a:pPr>
            <a:r>
              <a:rPr lang="en-US" sz="1800" dirty="0">
                <a:latin typeface="Calibri" charset="0"/>
                <a:ea typeface="Calibri" charset="0"/>
                <a:cs typeface="Calibri" charset="0"/>
              </a:rPr>
              <a:t>Schools and programs of public health had the </a:t>
            </a:r>
            <a:r>
              <a:rPr lang="en-US" sz="1800" u="sng" dirty="0">
                <a:latin typeface="Calibri" charset="0"/>
                <a:ea typeface="Calibri" charset="0"/>
                <a:cs typeface="Calibri" charset="0"/>
              </a:rPr>
              <a:t>highest</a:t>
            </a:r>
            <a:r>
              <a:rPr lang="en-US" sz="1800" dirty="0">
                <a:latin typeface="Calibri" charset="0"/>
                <a:ea typeface="Calibri" charset="0"/>
                <a:cs typeface="Calibri" charset="0"/>
              </a:rPr>
              <a:t> level of relationships of any type with these health care organizations:</a:t>
            </a:r>
          </a:p>
          <a:p>
            <a:pPr lvl="1">
              <a:spcBef>
                <a:spcPts val="792"/>
              </a:spcBef>
            </a:pPr>
            <a:r>
              <a:rPr lang="en-US" i="1" dirty="0">
                <a:latin typeface="Calibri" charset="0"/>
                <a:ea typeface="Calibri" charset="0"/>
                <a:cs typeface="Calibri" charset="0"/>
              </a:rPr>
              <a:t>Hospitals, FQHCs / community clinics, medical groups</a:t>
            </a:r>
          </a:p>
          <a:p>
            <a:pPr>
              <a:spcBef>
                <a:spcPts val="792"/>
              </a:spcBef>
            </a:pPr>
            <a:r>
              <a:rPr lang="en-US" sz="1800" dirty="0">
                <a:latin typeface="Calibri" charset="0"/>
                <a:ea typeface="Calibri" charset="0"/>
                <a:cs typeface="Calibri" charset="0"/>
              </a:rPr>
              <a:t>More than half of respondents noted relationships via faculty members for all five types of health care organizations listed </a:t>
            </a:r>
          </a:p>
          <a:p>
            <a:pPr>
              <a:spcBef>
                <a:spcPts val="792"/>
              </a:spcBef>
            </a:pPr>
            <a:r>
              <a:rPr lang="en-US" sz="1800" dirty="0">
                <a:latin typeface="Calibri" charset="0"/>
                <a:ea typeface="Calibri" charset="0"/>
                <a:cs typeface="Calibri" charset="0"/>
              </a:rPr>
              <a:t>Nearly half of all respondents reported specific agreements or contracts with </a:t>
            </a:r>
            <a:r>
              <a:rPr lang="en-US" sz="1800" i="1" dirty="0">
                <a:latin typeface="Calibri" charset="0"/>
                <a:ea typeface="Calibri" charset="0"/>
                <a:cs typeface="Calibri" charset="0"/>
              </a:rPr>
              <a:t>hospitals</a:t>
            </a:r>
            <a:r>
              <a:rPr lang="en-US" sz="1800" dirty="0">
                <a:latin typeface="Calibri" charset="0"/>
                <a:ea typeface="Calibri" charset="0"/>
                <a:cs typeface="Calibri" charset="0"/>
              </a:rPr>
              <a:t> and with </a:t>
            </a:r>
            <a:r>
              <a:rPr lang="en-US" sz="1800" i="1" dirty="0">
                <a:latin typeface="Calibri" charset="0"/>
                <a:ea typeface="Calibri" charset="0"/>
                <a:cs typeface="Calibri" charset="0"/>
              </a:rPr>
              <a:t>FQHCs / community clinics  </a:t>
            </a:r>
          </a:p>
          <a:p>
            <a:pPr>
              <a:spcBef>
                <a:spcPts val="792"/>
              </a:spcBef>
            </a:pPr>
            <a:r>
              <a:rPr lang="en-US" sz="1800" i="1" dirty="0">
                <a:latin typeface="Calibri" charset="0"/>
                <a:ea typeface="Calibri" charset="0"/>
                <a:cs typeface="Calibri" charset="0"/>
              </a:rPr>
              <a:t>Health plans </a:t>
            </a:r>
            <a:r>
              <a:rPr lang="en-US" sz="1800" dirty="0">
                <a:latin typeface="Calibri" charset="0"/>
                <a:ea typeface="Calibri" charset="0"/>
                <a:cs typeface="Calibri" charset="0"/>
              </a:rPr>
              <a:t>and </a:t>
            </a:r>
            <a:r>
              <a:rPr lang="en-US" sz="1800" i="1" dirty="0">
                <a:latin typeface="Calibri" charset="0"/>
                <a:ea typeface="Calibri" charset="0"/>
                <a:cs typeface="Calibri" charset="0"/>
              </a:rPr>
              <a:t>the VA</a:t>
            </a:r>
            <a:r>
              <a:rPr lang="en-US" sz="1800" dirty="0">
                <a:latin typeface="Calibri" charset="0"/>
                <a:ea typeface="Calibri" charset="0"/>
                <a:cs typeface="Calibri" charset="0"/>
              </a:rPr>
              <a:t> were less likely to be included in work plans / strategic plans or in contracts or agreements </a:t>
            </a:r>
          </a:p>
        </p:txBody>
      </p:sp>
    </p:spTree>
    <p:extLst>
      <p:ext uri="{BB962C8B-B14F-4D97-AF65-F5344CB8AC3E}">
        <p14:creationId xmlns:p14="http://schemas.microsoft.com/office/powerpoint/2010/main" val="563348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601" y="1139585"/>
            <a:ext cx="8407400" cy="545228"/>
          </a:xfrm>
        </p:spPr>
        <p:txBody>
          <a:bodyPr>
            <a:noAutofit/>
          </a:bodyPr>
          <a:lstStyle/>
          <a:p>
            <a:pPr algn="l"/>
            <a:r>
              <a:rPr lang="en-US" sz="1950" b="1" dirty="0"/>
              <a:t>School or program’s relationships on population health issues with </a:t>
            </a:r>
            <a:r>
              <a:rPr lang="en-US" sz="1950" b="1" u="sng" dirty="0"/>
              <a:t>external organizations – HEALTH CARE SYSTEM </a:t>
            </a:r>
            <a:endParaRPr lang="en-US" sz="1950"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79728992"/>
              </p:ext>
            </p:extLst>
          </p:nvPr>
        </p:nvGraphicFramePr>
        <p:xfrm>
          <a:off x="1485900" y="1980376"/>
          <a:ext cx="6604000" cy="398689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348102" y="5072759"/>
            <a:ext cx="1226699" cy="43858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750" i="1" dirty="0"/>
              <a:t>Scale: total number of responses in each category</a:t>
            </a:r>
          </a:p>
        </p:txBody>
      </p:sp>
    </p:spTree>
    <p:extLst>
      <p:ext uri="{BB962C8B-B14F-4D97-AF65-F5344CB8AC3E}">
        <p14:creationId xmlns:p14="http://schemas.microsoft.com/office/powerpoint/2010/main" val="3192393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700" y="1011430"/>
            <a:ext cx="6449786" cy="700349"/>
          </a:xfrm>
        </p:spPr>
        <p:txBody>
          <a:bodyPr>
            <a:noAutofit/>
          </a:bodyPr>
          <a:lstStyle/>
          <a:p>
            <a:pPr algn="l"/>
            <a:r>
              <a:rPr lang="en-US" sz="2100" b="1" dirty="0"/>
              <a:t>Question 3 Findings: Local Government Relationships</a:t>
            </a:r>
            <a:endParaRPr lang="en-US" sz="2100" u="sng" dirty="0"/>
          </a:p>
        </p:txBody>
      </p:sp>
      <p:sp>
        <p:nvSpPr>
          <p:cNvPr id="3" name="Content Placeholder 2"/>
          <p:cNvSpPr>
            <a:spLocks noGrp="1"/>
          </p:cNvSpPr>
          <p:nvPr>
            <p:ph idx="1"/>
          </p:nvPr>
        </p:nvSpPr>
        <p:spPr>
          <a:xfrm>
            <a:off x="393700" y="1911351"/>
            <a:ext cx="8420100" cy="3673022"/>
          </a:xfrm>
        </p:spPr>
        <p:txBody>
          <a:bodyPr>
            <a:normAutofit lnSpcReduction="10000"/>
          </a:bodyPr>
          <a:lstStyle/>
          <a:p>
            <a:pPr>
              <a:spcBef>
                <a:spcPts val="792"/>
              </a:spcBef>
            </a:pPr>
            <a:r>
              <a:rPr lang="en-US" sz="1650" dirty="0">
                <a:latin typeface="Calibri" charset="0"/>
                <a:ea typeface="Calibri" charset="0"/>
                <a:cs typeface="Calibri" charset="0"/>
              </a:rPr>
              <a:t>Schools and programs of public health had the </a:t>
            </a:r>
            <a:r>
              <a:rPr lang="en-US" sz="1650" u="sng" dirty="0">
                <a:latin typeface="Calibri" charset="0"/>
                <a:ea typeface="Calibri" charset="0"/>
                <a:cs typeface="Calibri" charset="0"/>
              </a:rPr>
              <a:t>highest</a:t>
            </a:r>
            <a:r>
              <a:rPr lang="en-US" sz="1650" dirty="0">
                <a:latin typeface="Calibri" charset="0"/>
                <a:ea typeface="Calibri" charset="0"/>
                <a:cs typeface="Calibri" charset="0"/>
              </a:rPr>
              <a:t> level of any type of relationship with these local government agencies:</a:t>
            </a:r>
          </a:p>
          <a:p>
            <a:pPr lvl="1">
              <a:spcBef>
                <a:spcPts val="792"/>
              </a:spcBef>
            </a:pPr>
            <a:r>
              <a:rPr lang="en-US" sz="1650" i="1" dirty="0">
                <a:latin typeface="Calibri" charset="0"/>
                <a:ea typeface="Calibri" charset="0"/>
                <a:cs typeface="Calibri" charset="0"/>
              </a:rPr>
              <a:t>Public health agencies, Policy/legislative entities, Human services (not public health)</a:t>
            </a:r>
          </a:p>
          <a:p>
            <a:pPr lvl="1">
              <a:spcBef>
                <a:spcPts val="792"/>
              </a:spcBef>
            </a:pPr>
            <a:r>
              <a:rPr lang="en-US" sz="1650" dirty="0">
                <a:latin typeface="Calibri" charset="0"/>
                <a:ea typeface="Calibri" charset="0"/>
                <a:cs typeface="Calibri" charset="0"/>
              </a:rPr>
              <a:t>More than half of respondents noted specific agreements or contracts with local </a:t>
            </a:r>
            <a:r>
              <a:rPr lang="en-US" sz="1650" i="1" dirty="0">
                <a:latin typeface="Calibri" charset="0"/>
                <a:ea typeface="Calibri" charset="0"/>
                <a:cs typeface="Calibri" charset="0"/>
              </a:rPr>
              <a:t>public health </a:t>
            </a:r>
            <a:r>
              <a:rPr lang="en-US" sz="1650" dirty="0">
                <a:latin typeface="Calibri" charset="0"/>
                <a:ea typeface="Calibri" charset="0"/>
                <a:cs typeface="Calibri" charset="0"/>
              </a:rPr>
              <a:t>agencies </a:t>
            </a:r>
          </a:p>
          <a:p>
            <a:pPr lvl="1">
              <a:spcBef>
                <a:spcPts val="792"/>
              </a:spcBef>
            </a:pPr>
            <a:r>
              <a:rPr lang="en-US" sz="1650" dirty="0">
                <a:latin typeface="Calibri" charset="0"/>
                <a:ea typeface="Calibri" charset="0"/>
                <a:cs typeface="Calibri" charset="0"/>
              </a:rPr>
              <a:t>More than half of respondents noted relationships via individual faculty members for all listed local agencies, except </a:t>
            </a:r>
            <a:r>
              <a:rPr lang="en-US" sz="1650" i="1" dirty="0">
                <a:latin typeface="Calibri" charset="0"/>
                <a:ea typeface="Calibri" charset="0"/>
                <a:cs typeface="Calibri" charset="0"/>
              </a:rPr>
              <a:t>Transportation </a:t>
            </a:r>
          </a:p>
          <a:p>
            <a:pPr>
              <a:spcBef>
                <a:spcPts val="792"/>
              </a:spcBef>
            </a:pPr>
            <a:r>
              <a:rPr lang="en-US" sz="1650" dirty="0">
                <a:latin typeface="Calibri" charset="0"/>
                <a:ea typeface="Calibri" charset="0"/>
                <a:cs typeface="Calibri" charset="0"/>
              </a:rPr>
              <a:t>Lowest levels of any relationships were with </a:t>
            </a:r>
            <a:r>
              <a:rPr lang="en-US" sz="1650" i="1" dirty="0">
                <a:latin typeface="Calibri" charset="0"/>
                <a:ea typeface="Calibri" charset="0"/>
                <a:cs typeface="Calibri" charset="0"/>
              </a:rPr>
              <a:t>Transportation,</a:t>
            </a:r>
            <a:r>
              <a:rPr lang="en-US" sz="1650" dirty="0">
                <a:latin typeface="Calibri" charset="0"/>
                <a:ea typeface="Calibri" charset="0"/>
                <a:cs typeface="Calibri" charset="0"/>
              </a:rPr>
              <a:t> </a:t>
            </a:r>
            <a:r>
              <a:rPr lang="en-US" sz="1650" i="1" dirty="0">
                <a:latin typeface="Calibri" charset="0"/>
                <a:ea typeface="Calibri" charset="0"/>
                <a:cs typeface="Calibri" charset="0"/>
              </a:rPr>
              <a:t>Public Safety / Policing</a:t>
            </a:r>
            <a:r>
              <a:rPr lang="en-US" sz="1650" dirty="0">
                <a:latin typeface="Calibri" charset="0"/>
                <a:ea typeface="Calibri" charset="0"/>
                <a:cs typeface="Calibri" charset="0"/>
              </a:rPr>
              <a:t> </a:t>
            </a:r>
            <a:r>
              <a:rPr lang="en-US" sz="1650" i="1" dirty="0">
                <a:latin typeface="Calibri" charset="0"/>
                <a:ea typeface="Calibri" charset="0"/>
                <a:cs typeface="Calibri" charset="0"/>
              </a:rPr>
              <a:t>  </a:t>
            </a:r>
            <a:endParaRPr lang="en-US" sz="1650" dirty="0">
              <a:latin typeface="Calibri" charset="0"/>
              <a:ea typeface="Calibri" charset="0"/>
              <a:cs typeface="Calibri" charset="0"/>
            </a:endParaRPr>
          </a:p>
          <a:p>
            <a:pPr lvl="1">
              <a:spcBef>
                <a:spcPts val="792"/>
              </a:spcBef>
            </a:pPr>
            <a:r>
              <a:rPr lang="en-US" sz="1650" dirty="0">
                <a:latin typeface="Calibri" charset="0"/>
                <a:ea typeface="Calibri" charset="0"/>
                <a:cs typeface="Calibri" charset="0"/>
              </a:rPr>
              <a:t>17 (37%) reported </a:t>
            </a:r>
            <a:r>
              <a:rPr lang="en-US" sz="1650" u="sng" dirty="0">
                <a:latin typeface="Calibri" charset="0"/>
                <a:ea typeface="Calibri" charset="0"/>
                <a:cs typeface="Calibri" charset="0"/>
              </a:rPr>
              <a:t>no</a:t>
            </a:r>
            <a:r>
              <a:rPr lang="en-US" sz="1650" dirty="0">
                <a:latin typeface="Calibri" charset="0"/>
                <a:ea typeface="Calibri" charset="0"/>
                <a:cs typeface="Calibri" charset="0"/>
              </a:rPr>
              <a:t> current relationship with local </a:t>
            </a:r>
            <a:r>
              <a:rPr lang="en-US" sz="1650" i="1" dirty="0">
                <a:latin typeface="Calibri" charset="0"/>
                <a:ea typeface="Calibri" charset="0"/>
                <a:cs typeface="Calibri" charset="0"/>
              </a:rPr>
              <a:t>Transportation</a:t>
            </a:r>
            <a:endParaRPr lang="en-US" sz="1650" dirty="0">
              <a:latin typeface="Calibri" charset="0"/>
              <a:ea typeface="Calibri" charset="0"/>
              <a:cs typeface="Calibri" charset="0"/>
            </a:endParaRPr>
          </a:p>
          <a:p>
            <a:pPr lvl="1">
              <a:spcBef>
                <a:spcPts val="792"/>
              </a:spcBef>
            </a:pPr>
            <a:r>
              <a:rPr lang="en-US" sz="1650" dirty="0">
                <a:latin typeface="Calibri" charset="0"/>
                <a:ea typeface="Calibri" charset="0"/>
                <a:cs typeface="Calibri" charset="0"/>
              </a:rPr>
              <a:t>19 (41%) noted some kind of relationship with a local agency not listed</a:t>
            </a:r>
          </a:p>
          <a:p>
            <a:pPr>
              <a:spcBef>
                <a:spcPts val="792"/>
              </a:spcBef>
            </a:pPr>
            <a:r>
              <a:rPr lang="en-US" sz="1650" dirty="0">
                <a:latin typeface="Calibri" charset="0"/>
                <a:ea typeface="Calibri" charset="0"/>
                <a:cs typeface="Calibri" charset="0"/>
              </a:rPr>
              <a:t>Two noted some other type of relationship existed with </a:t>
            </a:r>
            <a:r>
              <a:rPr lang="en-US" sz="1650" i="1" dirty="0">
                <a:latin typeface="Calibri" charset="0"/>
                <a:ea typeface="Calibri" charset="0"/>
                <a:cs typeface="Calibri" charset="0"/>
              </a:rPr>
              <a:t>local Public health </a:t>
            </a:r>
            <a:r>
              <a:rPr lang="en-US" sz="1650" dirty="0">
                <a:latin typeface="Calibri" charset="0"/>
                <a:ea typeface="Calibri" charset="0"/>
                <a:cs typeface="Calibri" charset="0"/>
              </a:rPr>
              <a:t>agencies and </a:t>
            </a:r>
            <a:r>
              <a:rPr lang="en-US" sz="1650" i="1" dirty="0">
                <a:latin typeface="Calibri" charset="0"/>
                <a:ea typeface="Calibri" charset="0"/>
                <a:cs typeface="Calibri" charset="0"/>
              </a:rPr>
              <a:t>Policy/legislative </a:t>
            </a:r>
            <a:r>
              <a:rPr lang="en-US" sz="1650" dirty="0">
                <a:latin typeface="Calibri" charset="0"/>
                <a:ea typeface="Calibri" charset="0"/>
                <a:cs typeface="Calibri" charset="0"/>
              </a:rPr>
              <a:t>groups</a:t>
            </a:r>
          </a:p>
        </p:txBody>
      </p:sp>
    </p:spTree>
    <p:extLst>
      <p:ext uri="{BB962C8B-B14F-4D97-AF65-F5344CB8AC3E}">
        <p14:creationId xmlns:p14="http://schemas.microsoft.com/office/powerpoint/2010/main" val="10827434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13031"/>
            <a:ext cx="8204200" cy="520734"/>
          </a:xfrm>
        </p:spPr>
        <p:txBody>
          <a:bodyPr>
            <a:noAutofit/>
          </a:bodyPr>
          <a:lstStyle/>
          <a:p>
            <a:pPr algn="l"/>
            <a:r>
              <a:rPr lang="en-US" sz="1950" b="1" dirty="0"/>
              <a:t>School or program’s current working relationships on population health issues with </a:t>
            </a:r>
            <a:r>
              <a:rPr lang="en-US" sz="1950" b="1" u="sng" dirty="0"/>
              <a:t>external organizations – LOCAL GOVERNMENT AGENCIES </a:t>
            </a:r>
            <a:endParaRPr lang="en-US" sz="1950" u="sng" dirty="0"/>
          </a:p>
        </p:txBody>
      </p:sp>
      <p:sp>
        <p:nvSpPr>
          <p:cNvPr id="4" name="TextBox 3"/>
          <p:cNvSpPr txBox="1"/>
          <p:nvPr/>
        </p:nvSpPr>
        <p:spPr>
          <a:xfrm>
            <a:off x="553079" y="5153871"/>
            <a:ext cx="1288421" cy="32316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750" i="1" dirty="0"/>
              <a:t>Scale: total number of responses in each category</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0493772"/>
              </p:ext>
            </p:extLst>
          </p:nvPr>
        </p:nvGraphicFramePr>
        <p:xfrm>
          <a:off x="1841500" y="1757362"/>
          <a:ext cx="6743699" cy="38066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2609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74931"/>
            <a:ext cx="7415893" cy="594213"/>
          </a:xfrm>
        </p:spPr>
        <p:txBody>
          <a:bodyPr>
            <a:noAutofit/>
          </a:bodyPr>
          <a:lstStyle/>
          <a:p>
            <a:pPr algn="l"/>
            <a:r>
              <a:rPr lang="en-US" sz="2100" b="1" dirty="0"/>
              <a:t>Question 3 Findings: State Government Relationships</a:t>
            </a:r>
            <a:endParaRPr lang="en-US" sz="2100" u="sng" dirty="0"/>
          </a:p>
        </p:txBody>
      </p:sp>
      <p:sp>
        <p:nvSpPr>
          <p:cNvPr id="5" name="Content Placeholder 2"/>
          <p:cNvSpPr>
            <a:spLocks noGrp="1"/>
          </p:cNvSpPr>
          <p:nvPr>
            <p:ph idx="1"/>
          </p:nvPr>
        </p:nvSpPr>
        <p:spPr>
          <a:xfrm>
            <a:off x="381000" y="1861458"/>
            <a:ext cx="8534400" cy="3722914"/>
          </a:xfrm>
        </p:spPr>
        <p:txBody>
          <a:bodyPr>
            <a:noAutofit/>
          </a:bodyPr>
          <a:lstStyle/>
          <a:p>
            <a:pPr>
              <a:spcBef>
                <a:spcPts val="792"/>
              </a:spcBef>
            </a:pPr>
            <a:r>
              <a:rPr lang="en-US" sz="1650" dirty="0">
                <a:latin typeface="Calibri" charset="0"/>
                <a:ea typeface="Calibri" charset="0"/>
                <a:cs typeface="Calibri" charset="0"/>
              </a:rPr>
              <a:t>State agencies with the </a:t>
            </a:r>
            <a:r>
              <a:rPr lang="en-US" sz="1650" u="sng" dirty="0">
                <a:latin typeface="Calibri" charset="0"/>
                <a:ea typeface="Calibri" charset="0"/>
                <a:cs typeface="Calibri" charset="0"/>
              </a:rPr>
              <a:t>highest</a:t>
            </a:r>
            <a:r>
              <a:rPr lang="en-US" sz="1650" dirty="0">
                <a:latin typeface="Calibri" charset="0"/>
                <a:ea typeface="Calibri" charset="0"/>
                <a:cs typeface="Calibri" charset="0"/>
              </a:rPr>
              <a:t> level of any type of relationship are:</a:t>
            </a:r>
          </a:p>
          <a:p>
            <a:pPr lvl="1">
              <a:spcBef>
                <a:spcPts val="792"/>
              </a:spcBef>
            </a:pPr>
            <a:r>
              <a:rPr lang="en-US" sz="1650" i="1" dirty="0">
                <a:latin typeface="Calibri" charset="0"/>
                <a:ea typeface="Calibri" charset="0"/>
                <a:cs typeface="Calibri" charset="0"/>
              </a:rPr>
              <a:t>Public health department, Policy/legislative bodies, Human services (not public health)</a:t>
            </a:r>
          </a:p>
          <a:p>
            <a:pPr lvl="1">
              <a:spcBef>
                <a:spcPts val="792"/>
              </a:spcBef>
            </a:pPr>
            <a:r>
              <a:rPr lang="en-US" sz="1650" dirty="0">
                <a:latin typeface="Calibri" charset="0"/>
                <a:ea typeface="Calibri" charset="0"/>
                <a:cs typeface="Calibri" charset="0"/>
              </a:rPr>
              <a:t>20 (43%) of respondents noted specific agreements or contracts with </a:t>
            </a:r>
            <a:r>
              <a:rPr lang="en-US" sz="1650" i="1" dirty="0">
                <a:latin typeface="Calibri" charset="0"/>
                <a:ea typeface="Calibri" charset="0"/>
                <a:cs typeface="Calibri" charset="0"/>
              </a:rPr>
              <a:t>State public departments</a:t>
            </a:r>
            <a:r>
              <a:rPr lang="en-US" sz="1650" dirty="0">
                <a:latin typeface="Calibri" charset="0"/>
                <a:ea typeface="Calibri" charset="0"/>
                <a:cs typeface="Calibri" charset="0"/>
              </a:rPr>
              <a:t> </a:t>
            </a:r>
          </a:p>
          <a:p>
            <a:pPr>
              <a:spcBef>
                <a:spcPts val="792"/>
              </a:spcBef>
            </a:pPr>
            <a:r>
              <a:rPr lang="en-US" sz="1650" dirty="0">
                <a:latin typeface="Calibri" charset="0"/>
                <a:ea typeface="Calibri" charset="0"/>
                <a:cs typeface="Calibri" charset="0"/>
              </a:rPr>
              <a:t>Lowest levels of any type of relationship are with </a:t>
            </a:r>
            <a:r>
              <a:rPr lang="en-US" sz="1650" i="1" dirty="0">
                <a:latin typeface="Calibri" charset="0"/>
                <a:ea typeface="Calibri" charset="0"/>
                <a:cs typeface="Calibri" charset="0"/>
              </a:rPr>
              <a:t>Housing / Community Development</a:t>
            </a:r>
            <a:r>
              <a:rPr lang="en-US" sz="1650" dirty="0">
                <a:latin typeface="Calibri" charset="0"/>
                <a:ea typeface="Calibri" charset="0"/>
                <a:cs typeface="Calibri" charset="0"/>
              </a:rPr>
              <a:t>,</a:t>
            </a:r>
            <a:r>
              <a:rPr lang="en-US" sz="1650" i="1" dirty="0">
                <a:latin typeface="Calibri" charset="0"/>
                <a:ea typeface="Calibri" charset="0"/>
                <a:cs typeface="Calibri" charset="0"/>
              </a:rPr>
              <a:t> Public Safety / Policing, </a:t>
            </a:r>
            <a:r>
              <a:rPr lang="en-US" sz="1650" dirty="0">
                <a:latin typeface="Calibri" charset="0"/>
                <a:ea typeface="Calibri" charset="0"/>
                <a:cs typeface="Calibri" charset="0"/>
              </a:rPr>
              <a:t>and/or </a:t>
            </a:r>
            <a:r>
              <a:rPr lang="en-US" sz="1650" i="1" dirty="0">
                <a:latin typeface="Calibri" charset="0"/>
                <a:ea typeface="Calibri" charset="0"/>
                <a:cs typeface="Calibri" charset="0"/>
              </a:rPr>
              <a:t>Transportation</a:t>
            </a:r>
            <a:endParaRPr lang="en-US" sz="1650" dirty="0">
              <a:latin typeface="Calibri" charset="0"/>
              <a:ea typeface="Calibri" charset="0"/>
              <a:cs typeface="Calibri" charset="0"/>
            </a:endParaRPr>
          </a:p>
          <a:p>
            <a:pPr lvl="1">
              <a:spcBef>
                <a:spcPts val="792"/>
              </a:spcBef>
            </a:pPr>
            <a:r>
              <a:rPr lang="en-US" sz="1650" dirty="0">
                <a:latin typeface="Calibri" charset="0"/>
                <a:ea typeface="Calibri" charset="0"/>
                <a:cs typeface="Calibri" charset="0"/>
              </a:rPr>
              <a:t>19 (41%) reported </a:t>
            </a:r>
            <a:r>
              <a:rPr lang="en-US" sz="1650" u="sng" dirty="0">
                <a:latin typeface="Calibri" charset="0"/>
                <a:ea typeface="Calibri" charset="0"/>
                <a:cs typeface="Calibri" charset="0"/>
              </a:rPr>
              <a:t>no</a:t>
            </a:r>
            <a:r>
              <a:rPr lang="en-US" sz="1650" dirty="0">
                <a:latin typeface="Calibri" charset="0"/>
                <a:ea typeface="Calibri" charset="0"/>
                <a:cs typeface="Calibri" charset="0"/>
              </a:rPr>
              <a:t> current relationship with State-level </a:t>
            </a:r>
            <a:r>
              <a:rPr lang="en-US" sz="1650" i="1" dirty="0">
                <a:latin typeface="Calibri" charset="0"/>
                <a:ea typeface="Calibri" charset="0"/>
                <a:cs typeface="Calibri" charset="0"/>
              </a:rPr>
              <a:t>Housing / Community Development </a:t>
            </a:r>
          </a:p>
          <a:p>
            <a:pPr lvl="1">
              <a:spcBef>
                <a:spcPts val="792"/>
              </a:spcBef>
            </a:pPr>
            <a:r>
              <a:rPr lang="en-US" sz="1650" dirty="0">
                <a:latin typeface="Calibri" charset="0"/>
                <a:ea typeface="Calibri" charset="0"/>
                <a:cs typeface="Calibri" charset="0"/>
              </a:rPr>
              <a:t>17 (37%) reported </a:t>
            </a:r>
            <a:r>
              <a:rPr lang="en-US" sz="1650" u="sng" dirty="0">
                <a:latin typeface="Calibri" charset="0"/>
                <a:ea typeface="Calibri" charset="0"/>
                <a:cs typeface="Calibri" charset="0"/>
              </a:rPr>
              <a:t>no</a:t>
            </a:r>
            <a:r>
              <a:rPr lang="en-US" sz="1650" dirty="0">
                <a:latin typeface="Calibri" charset="0"/>
                <a:ea typeface="Calibri" charset="0"/>
                <a:cs typeface="Calibri" charset="0"/>
              </a:rPr>
              <a:t> current relationship with State-level </a:t>
            </a:r>
            <a:r>
              <a:rPr lang="en-US" sz="1650" i="1" dirty="0">
                <a:latin typeface="Calibri" charset="0"/>
                <a:ea typeface="Calibri" charset="0"/>
                <a:cs typeface="Calibri" charset="0"/>
              </a:rPr>
              <a:t>Transportation</a:t>
            </a:r>
            <a:r>
              <a:rPr lang="en-US" sz="1650" dirty="0">
                <a:latin typeface="Calibri" charset="0"/>
                <a:ea typeface="Calibri" charset="0"/>
                <a:cs typeface="Calibri" charset="0"/>
              </a:rPr>
              <a:t>, and/or with </a:t>
            </a:r>
            <a:r>
              <a:rPr lang="en-US" sz="1650" i="1" dirty="0">
                <a:latin typeface="Calibri" charset="0"/>
                <a:ea typeface="Calibri" charset="0"/>
                <a:cs typeface="Calibri" charset="0"/>
              </a:rPr>
              <a:t>Public Safety/ Policing  </a:t>
            </a:r>
          </a:p>
          <a:p>
            <a:pPr>
              <a:spcBef>
                <a:spcPts val="792"/>
              </a:spcBef>
            </a:pPr>
            <a:r>
              <a:rPr lang="en-US" sz="1650" dirty="0">
                <a:latin typeface="Calibri" charset="0"/>
                <a:ea typeface="Calibri" charset="0"/>
                <a:cs typeface="Calibri" charset="0"/>
              </a:rPr>
              <a:t>Seven noted some kind of relationship with a State agency that was not listed</a:t>
            </a:r>
          </a:p>
        </p:txBody>
      </p:sp>
    </p:spTree>
    <p:extLst>
      <p:ext uri="{BB962C8B-B14F-4D97-AF65-F5344CB8AC3E}">
        <p14:creationId xmlns:p14="http://schemas.microsoft.com/office/powerpoint/2010/main" val="8760941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98551"/>
            <a:ext cx="7594600" cy="558801"/>
          </a:xfrm>
        </p:spPr>
        <p:txBody>
          <a:bodyPr>
            <a:noAutofit/>
          </a:bodyPr>
          <a:lstStyle/>
          <a:p>
            <a:pPr algn="l"/>
            <a:r>
              <a:rPr lang="en-US" sz="1950" b="1" dirty="0"/>
              <a:t>School or program’s current working relationship on population health issues with </a:t>
            </a:r>
            <a:r>
              <a:rPr lang="en-US" sz="1950" b="1" u="sng" dirty="0"/>
              <a:t>external organizations – STATE AGENCIES </a:t>
            </a:r>
            <a:endParaRPr lang="en-US" sz="1950" u="sng"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40305924"/>
              </p:ext>
            </p:extLst>
          </p:nvPr>
        </p:nvGraphicFramePr>
        <p:xfrm>
          <a:off x="1145309" y="1778710"/>
          <a:ext cx="6797965" cy="4548199"/>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457200" y="5079290"/>
            <a:ext cx="1333501" cy="32316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750" i="1" dirty="0"/>
              <a:t>Scale: total number of responses in each category</a:t>
            </a:r>
          </a:p>
        </p:txBody>
      </p:sp>
    </p:spTree>
    <p:extLst>
      <p:ext uri="{BB962C8B-B14F-4D97-AF65-F5344CB8AC3E}">
        <p14:creationId xmlns:p14="http://schemas.microsoft.com/office/powerpoint/2010/main" val="2006894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1062231"/>
            <a:ext cx="7385957" cy="586049"/>
          </a:xfrm>
        </p:spPr>
        <p:txBody>
          <a:bodyPr>
            <a:noAutofit/>
          </a:bodyPr>
          <a:lstStyle/>
          <a:p>
            <a:pPr algn="l"/>
            <a:r>
              <a:rPr lang="en-US" sz="2100" b="1" dirty="0"/>
              <a:t>Question 3 Findings: Other Organization Relationships</a:t>
            </a:r>
            <a:endParaRPr lang="en-US" sz="2100" u="sng" dirty="0"/>
          </a:p>
        </p:txBody>
      </p:sp>
      <p:sp>
        <p:nvSpPr>
          <p:cNvPr id="3" name="Content Placeholder 2"/>
          <p:cNvSpPr>
            <a:spLocks noGrp="1"/>
          </p:cNvSpPr>
          <p:nvPr>
            <p:ph idx="1"/>
          </p:nvPr>
        </p:nvSpPr>
        <p:spPr>
          <a:xfrm>
            <a:off x="419100" y="1784350"/>
            <a:ext cx="8470900" cy="3800022"/>
          </a:xfrm>
        </p:spPr>
        <p:txBody>
          <a:bodyPr>
            <a:noAutofit/>
          </a:bodyPr>
          <a:lstStyle/>
          <a:p>
            <a:r>
              <a:rPr lang="en-US" sz="1650" dirty="0">
                <a:latin typeface="Calibri" charset="0"/>
                <a:ea typeface="Calibri" charset="0"/>
                <a:cs typeface="Calibri" charset="0"/>
              </a:rPr>
              <a:t>19 different types of external organizations were listed in this section</a:t>
            </a:r>
          </a:p>
          <a:p>
            <a:pPr>
              <a:spcBef>
                <a:spcPts val="792"/>
              </a:spcBef>
            </a:pPr>
            <a:r>
              <a:rPr lang="en-US" sz="1650" u="sng" dirty="0">
                <a:latin typeface="Calibri" charset="0"/>
                <a:ea typeface="Calibri" charset="0"/>
                <a:cs typeface="Calibri" charset="0"/>
              </a:rPr>
              <a:t>Highest</a:t>
            </a:r>
            <a:r>
              <a:rPr lang="en-US" sz="1650" dirty="0">
                <a:latin typeface="Calibri" charset="0"/>
                <a:ea typeface="Calibri" charset="0"/>
                <a:cs typeface="Calibri" charset="0"/>
              </a:rPr>
              <a:t> reported levels of any type of relationship: </a:t>
            </a:r>
            <a:r>
              <a:rPr lang="en-US" sz="1650" i="1" dirty="0">
                <a:latin typeface="Calibri" charset="0"/>
                <a:ea typeface="Calibri" charset="0"/>
                <a:cs typeface="Calibri" charset="0"/>
              </a:rPr>
              <a:t>NIH, Foundations, CDC, PCORI and HRSA</a:t>
            </a:r>
          </a:p>
          <a:p>
            <a:pPr lvl="1">
              <a:spcBef>
                <a:spcPts val="792"/>
              </a:spcBef>
            </a:pPr>
            <a:r>
              <a:rPr lang="en-US" sz="1650" dirty="0">
                <a:latin typeface="Calibri" charset="0"/>
                <a:ea typeface="Calibri" charset="0"/>
                <a:cs typeface="Calibri" charset="0"/>
              </a:rPr>
              <a:t>These agreements or contracts may be focused on funding or grants, rather than hand-on programmatic collaboration</a:t>
            </a:r>
            <a:endParaRPr lang="en-US" sz="1650" i="1" dirty="0">
              <a:latin typeface="Calibri" charset="0"/>
              <a:ea typeface="Calibri" charset="0"/>
              <a:cs typeface="Calibri" charset="0"/>
            </a:endParaRPr>
          </a:p>
          <a:p>
            <a:r>
              <a:rPr lang="en-US" sz="1650" u="sng" dirty="0">
                <a:latin typeface="Calibri" charset="0"/>
                <a:ea typeface="Calibri" charset="0"/>
                <a:cs typeface="Calibri" charset="0"/>
              </a:rPr>
              <a:t>Lowest</a:t>
            </a:r>
            <a:r>
              <a:rPr lang="en-US" sz="1650" dirty="0">
                <a:latin typeface="Calibri" charset="0"/>
                <a:ea typeface="Calibri" charset="0"/>
                <a:cs typeface="Calibri" charset="0"/>
              </a:rPr>
              <a:t> reported levels of any type of relationship are with </a:t>
            </a:r>
            <a:r>
              <a:rPr lang="en-US" sz="1650" i="1" dirty="0">
                <a:latin typeface="Calibri" charset="0"/>
                <a:ea typeface="Calibri" charset="0"/>
                <a:cs typeface="Calibri" charset="0"/>
              </a:rPr>
              <a:t>Indian / Tribal health, Post-secondary education including trade schools, Chambers / business groups</a:t>
            </a:r>
          </a:p>
          <a:p>
            <a:pPr lvl="1">
              <a:spcBef>
                <a:spcPts val="792"/>
              </a:spcBef>
            </a:pPr>
            <a:r>
              <a:rPr lang="en-US" sz="1650" dirty="0">
                <a:latin typeface="Calibri" charset="0"/>
                <a:ea typeface="Calibri" charset="0"/>
                <a:cs typeface="Calibri" charset="0"/>
              </a:rPr>
              <a:t>21 (46%) reported </a:t>
            </a:r>
            <a:r>
              <a:rPr lang="en-US" sz="1650" u="sng" dirty="0">
                <a:latin typeface="Calibri" charset="0"/>
                <a:ea typeface="Calibri" charset="0"/>
                <a:cs typeface="Calibri" charset="0"/>
              </a:rPr>
              <a:t>no</a:t>
            </a:r>
            <a:r>
              <a:rPr lang="en-US" sz="1650" dirty="0">
                <a:latin typeface="Calibri" charset="0"/>
                <a:ea typeface="Calibri" charset="0"/>
                <a:cs typeface="Calibri" charset="0"/>
              </a:rPr>
              <a:t> current relationship with </a:t>
            </a:r>
            <a:r>
              <a:rPr lang="en-US" sz="1650" i="1" dirty="0">
                <a:latin typeface="Calibri" charset="0"/>
                <a:ea typeface="Calibri" charset="0"/>
                <a:cs typeface="Calibri" charset="0"/>
              </a:rPr>
              <a:t>Indian / Tribal health </a:t>
            </a:r>
          </a:p>
          <a:p>
            <a:pPr lvl="1">
              <a:spcBef>
                <a:spcPts val="792"/>
              </a:spcBef>
            </a:pPr>
            <a:r>
              <a:rPr lang="en-US" sz="1650" dirty="0">
                <a:latin typeface="Calibri" charset="0"/>
                <a:ea typeface="Calibri" charset="0"/>
                <a:cs typeface="Calibri" charset="0"/>
              </a:rPr>
              <a:t>14 (30%) reported </a:t>
            </a:r>
            <a:r>
              <a:rPr lang="en-US" sz="1650" u="sng" dirty="0">
                <a:latin typeface="Calibri" charset="0"/>
                <a:ea typeface="Calibri" charset="0"/>
                <a:cs typeface="Calibri" charset="0"/>
              </a:rPr>
              <a:t>no</a:t>
            </a:r>
            <a:r>
              <a:rPr lang="en-US" sz="1650" dirty="0">
                <a:latin typeface="Calibri" charset="0"/>
                <a:ea typeface="Calibri" charset="0"/>
                <a:cs typeface="Calibri" charset="0"/>
              </a:rPr>
              <a:t> current relationship with </a:t>
            </a:r>
            <a:r>
              <a:rPr lang="en-US" sz="1650" i="1" dirty="0">
                <a:latin typeface="Calibri" charset="0"/>
                <a:ea typeface="Calibri" charset="0"/>
                <a:cs typeface="Calibri" charset="0"/>
              </a:rPr>
              <a:t>Post-secondary education including trade schools</a:t>
            </a:r>
          </a:p>
          <a:p>
            <a:pPr lvl="1">
              <a:spcBef>
                <a:spcPts val="792"/>
              </a:spcBef>
            </a:pPr>
            <a:r>
              <a:rPr lang="en-US" sz="1650" dirty="0">
                <a:latin typeface="Calibri" charset="0"/>
                <a:ea typeface="Calibri" charset="0"/>
                <a:cs typeface="Calibri" charset="0"/>
              </a:rPr>
              <a:t>13 (28%) reported </a:t>
            </a:r>
            <a:r>
              <a:rPr lang="en-US" sz="1650" u="sng" dirty="0">
                <a:latin typeface="Calibri" charset="0"/>
                <a:ea typeface="Calibri" charset="0"/>
                <a:cs typeface="Calibri" charset="0"/>
              </a:rPr>
              <a:t>no</a:t>
            </a:r>
            <a:r>
              <a:rPr lang="en-US" sz="1650" dirty="0">
                <a:latin typeface="Calibri" charset="0"/>
                <a:ea typeface="Calibri" charset="0"/>
                <a:cs typeface="Calibri" charset="0"/>
              </a:rPr>
              <a:t> current relationship with </a:t>
            </a:r>
            <a:r>
              <a:rPr lang="en-US" sz="1650" i="1" dirty="0">
                <a:latin typeface="Calibri" charset="0"/>
                <a:ea typeface="Calibri" charset="0"/>
                <a:cs typeface="Calibri" charset="0"/>
              </a:rPr>
              <a:t>Chambers / business groups</a:t>
            </a:r>
          </a:p>
          <a:p>
            <a:pPr>
              <a:spcBef>
                <a:spcPts val="792"/>
              </a:spcBef>
            </a:pPr>
            <a:r>
              <a:rPr lang="en-US" sz="1650" dirty="0">
                <a:latin typeface="Calibri" charset="0"/>
                <a:ea typeface="Calibri" charset="0"/>
                <a:cs typeface="Calibri" charset="0"/>
              </a:rPr>
              <a:t>Six indicated some other kind of relationship one of the listed organizations, and two noted individual faculty engagement with organizations not on the list</a:t>
            </a:r>
          </a:p>
        </p:txBody>
      </p:sp>
    </p:spTree>
    <p:extLst>
      <p:ext uri="{BB962C8B-B14F-4D97-AF65-F5344CB8AC3E}">
        <p14:creationId xmlns:p14="http://schemas.microsoft.com/office/powerpoint/2010/main" val="1552846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Acknowledgements</a:t>
            </a:r>
          </a:p>
        </p:txBody>
      </p:sp>
      <p:sp>
        <p:nvSpPr>
          <p:cNvPr id="3" name="Content Placeholder 2"/>
          <p:cNvSpPr>
            <a:spLocks noGrp="1"/>
          </p:cNvSpPr>
          <p:nvPr>
            <p:ph idx="1"/>
          </p:nvPr>
        </p:nvSpPr>
        <p:spPr>
          <a:xfrm>
            <a:off x="457200" y="1947014"/>
            <a:ext cx="7575115" cy="3504156"/>
          </a:xfrm>
        </p:spPr>
        <p:txBody>
          <a:bodyPr>
            <a:normAutofit/>
          </a:bodyPr>
          <a:lstStyle/>
          <a:p>
            <a:pPr>
              <a:spcBef>
                <a:spcPts val="954"/>
              </a:spcBef>
            </a:pPr>
            <a:r>
              <a:rPr lang="en-US" dirty="0">
                <a:latin typeface="Calibri" charset="0"/>
                <a:ea typeface="Calibri" charset="0"/>
                <a:cs typeface="Calibri" charset="0"/>
              </a:rPr>
              <a:t>Funded by ASPPH and the Centers for Disease Control and Prevention (CDC) from March 2016 to August 2017</a:t>
            </a:r>
          </a:p>
          <a:p>
            <a:pPr lvl="1">
              <a:spcBef>
                <a:spcPts val="954"/>
              </a:spcBef>
            </a:pPr>
            <a:r>
              <a:rPr lang="en-US" dirty="0">
                <a:latin typeface="Calibri" charset="0"/>
                <a:ea typeface="Calibri" charset="0"/>
                <a:cs typeface="Calibri" charset="0"/>
              </a:rPr>
              <a:t>Views expressed in this project represent those of the many participants and not necessarily views of the CDC or its staff</a:t>
            </a:r>
          </a:p>
          <a:p>
            <a:pPr>
              <a:spcBef>
                <a:spcPts val="954"/>
              </a:spcBef>
            </a:pPr>
            <a:r>
              <a:rPr lang="en-US" dirty="0">
                <a:latin typeface="Calibri" charset="0"/>
                <a:ea typeface="Calibri" charset="0"/>
                <a:cs typeface="Calibri" charset="0"/>
              </a:rPr>
              <a:t>Population Health Leadership Group (PHLG) guided the project</a:t>
            </a:r>
          </a:p>
          <a:p>
            <a:pPr>
              <a:spcBef>
                <a:spcPts val="954"/>
              </a:spcBef>
            </a:pPr>
            <a:r>
              <a:rPr lang="en-US" dirty="0">
                <a:latin typeface="Calibri" charset="0"/>
                <a:ea typeface="Calibri" charset="0"/>
                <a:cs typeface="Calibri" charset="0"/>
              </a:rPr>
              <a:t>Many individuals volunteered their time to participate in the survey, interviews, and roundtable discussions</a:t>
            </a:r>
          </a:p>
          <a:p>
            <a:pPr>
              <a:spcBef>
                <a:spcPts val="954"/>
              </a:spcBef>
            </a:pPr>
            <a:r>
              <a:rPr lang="en-US" dirty="0">
                <a:latin typeface="Calibri" charset="0"/>
                <a:ea typeface="Calibri" charset="0"/>
                <a:cs typeface="Calibri" charset="0"/>
              </a:rPr>
              <a:t>Deep appreciation for all involved </a:t>
            </a:r>
          </a:p>
        </p:txBody>
      </p:sp>
    </p:spTree>
    <p:extLst>
      <p:ext uri="{BB962C8B-B14F-4D97-AF65-F5344CB8AC3E}">
        <p14:creationId xmlns:p14="http://schemas.microsoft.com/office/powerpoint/2010/main" val="8303601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038" y="959439"/>
            <a:ext cx="8572500" cy="857250"/>
          </a:xfrm>
        </p:spPr>
        <p:txBody>
          <a:bodyPr>
            <a:noAutofit/>
          </a:bodyPr>
          <a:lstStyle/>
          <a:p>
            <a:r>
              <a:rPr lang="en-US" sz="1950" b="1" dirty="0"/>
              <a:t>School’s or program’s working relationships on population health issues with </a:t>
            </a:r>
            <a:r>
              <a:rPr lang="en-US" sz="1950" b="1" u="sng" dirty="0"/>
              <a:t>OTHER external organizations </a:t>
            </a:r>
            <a:r>
              <a:rPr lang="en-US" sz="1950" b="1" dirty="0"/>
              <a:t>(</a:t>
            </a:r>
            <a:r>
              <a:rPr lang="en-US" sz="1950" b="1" i="1" dirty="0"/>
              <a:t>highest level of engagement</a:t>
            </a:r>
            <a:r>
              <a:rPr lang="en-US" sz="1950" b="1" u="sng" dirty="0"/>
              <a:t>)</a:t>
            </a:r>
            <a:endParaRPr lang="en-US" sz="195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43621347"/>
              </p:ext>
            </p:extLst>
          </p:nvPr>
        </p:nvGraphicFramePr>
        <p:xfrm>
          <a:off x="1016000" y="1816689"/>
          <a:ext cx="6960507" cy="3746501"/>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457200" y="5079290"/>
            <a:ext cx="1333501" cy="32316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750" i="1" dirty="0"/>
              <a:t>Scale: total number of responses in each category</a:t>
            </a:r>
          </a:p>
        </p:txBody>
      </p:sp>
    </p:spTree>
    <p:extLst>
      <p:ext uri="{BB962C8B-B14F-4D97-AF65-F5344CB8AC3E}">
        <p14:creationId xmlns:p14="http://schemas.microsoft.com/office/powerpoint/2010/main" val="14376553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250" y="960665"/>
            <a:ext cx="8445500" cy="857250"/>
          </a:xfrm>
        </p:spPr>
        <p:txBody>
          <a:bodyPr>
            <a:noAutofit/>
          </a:bodyPr>
          <a:lstStyle/>
          <a:p>
            <a:r>
              <a:rPr lang="en-US" sz="1950" b="1" dirty="0"/>
              <a:t>School’s or program’s working relationship on population health issues with </a:t>
            </a:r>
            <a:r>
              <a:rPr lang="en-US" sz="1950" b="1" u="sng" dirty="0"/>
              <a:t>OTHER external organizations </a:t>
            </a:r>
            <a:r>
              <a:rPr lang="en-US" sz="1950" b="1" dirty="0"/>
              <a:t>(</a:t>
            </a:r>
            <a:r>
              <a:rPr lang="en-US" sz="1950" b="1" i="1" dirty="0"/>
              <a:t>mid-level of engagement</a:t>
            </a:r>
            <a:r>
              <a:rPr lang="en-US" sz="1950" b="1" u="sng" dirty="0"/>
              <a:t>)</a:t>
            </a:r>
            <a:endParaRPr lang="en-US" sz="195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21034507"/>
              </p:ext>
            </p:extLst>
          </p:nvPr>
        </p:nvGraphicFramePr>
        <p:xfrm>
          <a:off x="1282700" y="1720851"/>
          <a:ext cx="7512050" cy="39116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457200" y="5079290"/>
            <a:ext cx="1333501" cy="32316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750" i="1" dirty="0"/>
              <a:t>Scale: total number of responses in each category</a:t>
            </a:r>
          </a:p>
        </p:txBody>
      </p:sp>
    </p:spTree>
    <p:extLst>
      <p:ext uri="{BB962C8B-B14F-4D97-AF65-F5344CB8AC3E}">
        <p14:creationId xmlns:p14="http://schemas.microsoft.com/office/powerpoint/2010/main" val="12779894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050" y="949778"/>
            <a:ext cx="8343900" cy="857250"/>
          </a:xfrm>
        </p:spPr>
        <p:txBody>
          <a:bodyPr>
            <a:noAutofit/>
          </a:bodyPr>
          <a:lstStyle/>
          <a:p>
            <a:r>
              <a:rPr lang="en-US" sz="1950" b="1" dirty="0"/>
              <a:t>School’s or program’s working relationship on population health issues with </a:t>
            </a:r>
            <a:r>
              <a:rPr lang="en-US" sz="1950" b="1" u="sng" dirty="0"/>
              <a:t>OTHER external organizations </a:t>
            </a:r>
            <a:r>
              <a:rPr lang="en-US" sz="1950" b="1" dirty="0"/>
              <a:t>(</a:t>
            </a:r>
            <a:r>
              <a:rPr lang="en-US" sz="1950" b="1" i="1" dirty="0"/>
              <a:t>lowest level of engagement</a:t>
            </a:r>
            <a:r>
              <a:rPr lang="en-US" sz="1950" b="1" dirty="0"/>
              <a:t>)</a:t>
            </a:r>
            <a:endParaRPr lang="en-US" sz="195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75579459"/>
              </p:ext>
            </p:extLst>
          </p:nvPr>
        </p:nvGraphicFramePr>
        <p:xfrm>
          <a:off x="831272" y="1807028"/>
          <a:ext cx="7001163" cy="444599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457200" y="5079290"/>
            <a:ext cx="1333501" cy="32316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750" i="1" dirty="0"/>
              <a:t>Scale: total number of responses in each category</a:t>
            </a:r>
          </a:p>
        </p:txBody>
      </p:sp>
    </p:spTree>
    <p:extLst>
      <p:ext uri="{BB962C8B-B14F-4D97-AF65-F5344CB8AC3E}">
        <p14:creationId xmlns:p14="http://schemas.microsoft.com/office/powerpoint/2010/main" val="13342491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900" y="1084972"/>
            <a:ext cx="7188200" cy="560557"/>
          </a:xfrm>
          <a:effectLst>
            <a:outerShdw blurRad="50800" dist="50800" dir="5400000" algn="ctr" rotWithShape="0">
              <a:srgbClr val="000000">
                <a:alpha val="0"/>
              </a:srgbClr>
            </a:outerShdw>
          </a:effectLst>
        </p:spPr>
        <p:txBody>
          <a:bodyPr>
            <a:normAutofit/>
          </a:bodyPr>
          <a:lstStyle/>
          <a:p>
            <a:pPr algn="l"/>
            <a:r>
              <a:rPr lang="en-US" sz="2100" b="1" dirty="0"/>
              <a:t>Other Partners Mentioned By Survey Respondents</a:t>
            </a:r>
          </a:p>
        </p:txBody>
      </p:sp>
      <p:sp>
        <p:nvSpPr>
          <p:cNvPr id="4" name="Content Placeholder 2"/>
          <p:cNvSpPr>
            <a:spLocks noGrp="1"/>
          </p:cNvSpPr>
          <p:nvPr>
            <p:ph idx="1"/>
          </p:nvPr>
        </p:nvSpPr>
        <p:spPr>
          <a:xfrm>
            <a:off x="469900" y="2059214"/>
            <a:ext cx="8356599" cy="3433535"/>
          </a:xfrm>
        </p:spPr>
        <p:txBody>
          <a:bodyPr numCol="2">
            <a:normAutofit/>
          </a:bodyPr>
          <a:lstStyle/>
          <a:p>
            <a:pPr>
              <a:spcBef>
                <a:spcPts val="1242"/>
              </a:spcBef>
            </a:pPr>
            <a:r>
              <a:rPr lang="en-US" sz="1950" dirty="0">
                <a:latin typeface="Calibri" charset="0"/>
                <a:ea typeface="Calibri" charset="0"/>
                <a:cs typeface="Calibri" charset="0"/>
              </a:rPr>
              <a:t>Agriculture</a:t>
            </a:r>
          </a:p>
          <a:p>
            <a:pPr>
              <a:spcBef>
                <a:spcPts val="1242"/>
              </a:spcBef>
            </a:pPr>
            <a:r>
              <a:rPr lang="en-US" sz="1950" dirty="0">
                <a:latin typeface="Calibri" charset="0"/>
                <a:ea typeface="Calibri" charset="0"/>
                <a:cs typeface="Calibri" charset="0"/>
              </a:rPr>
              <a:t>Behavioral Health Department</a:t>
            </a:r>
          </a:p>
          <a:p>
            <a:pPr>
              <a:spcBef>
                <a:spcPts val="1242"/>
              </a:spcBef>
            </a:pPr>
            <a:r>
              <a:rPr lang="en-US" sz="1950" dirty="0">
                <a:latin typeface="Calibri" charset="0"/>
                <a:ea typeface="Calibri" charset="0"/>
                <a:cs typeface="Calibri" charset="0"/>
              </a:rPr>
              <a:t>Behavioral Science Research Institute</a:t>
            </a:r>
          </a:p>
          <a:p>
            <a:pPr>
              <a:spcBef>
                <a:spcPts val="1242"/>
              </a:spcBef>
            </a:pPr>
            <a:r>
              <a:rPr lang="en-US" sz="1950" dirty="0">
                <a:latin typeface="Calibri" charset="0"/>
                <a:ea typeface="Calibri" charset="0"/>
                <a:cs typeface="Calibri" charset="0"/>
              </a:rPr>
              <a:t>Board of health </a:t>
            </a:r>
          </a:p>
          <a:p>
            <a:pPr>
              <a:spcBef>
                <a:spcPts val="1242"/>
              </a:spcBef>
            </a:pPr>
            <a:r>
              <a:rPr lang="en-US" sz="1950" dirty="0">
                <a:latin typeface="Calibri" charset="0"/>
                <a:ea typeface="Calibri" charset="0"/>
                <a:cs typeface="Calibri" charset="0"/>
              </a:rPr>
              <a:t>Center for Health Equity</a:t>
            </a:r>
          </a:p>
          <a:p>
            <a:pPr>
              <a:spcBef>
                <a:spcPts val="1242"/>
              </a:spcBef>
            </a:pPr>
            <a:r>
              <a:rPr lang="en-US" sz="1950" dirty="0">
                <a:latin typeface="Calibri" charset="0"/>
                <a:ea typeface="Calibri" charset="0"/>
                <a:cs typeface="Calibri" charset="0"/>
              </a:rPr>
              <a:t>Court System</a:t>
            </a:r>
          </a:p>
          <a:p>
            <a:pPr>
              <a:spcBef>
                <a:spcPts val="1242"/>
              </a:spcBef>
            </a:pPr>
            <a:r>
              <a:rPr lang="en-US" sz="1950" dirty="0">
                <a:latin typeface="Calibri" charset="0"/>
                <a:ea typeface="Calibri" charset="0"/>
                <a:cs typeface="Calibri" charset="0"/>
              </a:rPr>
              <a:t>Disaster preparedness agencies</a:t>
            </a:r>
          </a:p>
          <a:p>
            <a:pPr>
              <a:spcBef>
                <a:spcPts val="1242"/>
              </a:spcBef>
            </a:pPr>
            <a:r>
              <a:rPr lang="en-US" sz="1950" dirty="0">
                <a:latin typeface="Calibri" charset="0"/>
                <a:ea typeface="Calibri" charset="0"/>
                <a:cs typeface="Calibri" charset="0"/>
              </a:rPr>
              <a:t>Elected officials, government advisory groups, transition teams</a:t>
            </a:r>
          </a:p>
          <a:p>
            <a:pPr>
              <a:spcBef>
                <a:spcPts val="1242"/>
              </a:spcBef>
            </a:pPr>
            <a:r>
              <a:rPr lang="en-US" sz="1950" dirty="0">
                <a:latin typeface="Calibri" charset="0"/>
                <a:ea typeface="Calibri" charset="0"/>
                <a:cs typeface="Calibri" charset="0"/>
              </a:rPr>
              <a:t>Parks and Recreation Department</a:t>
            </a:r>
          </a:p>
          <a:p>
            <a:pPr>
              <a:spcBef>
                <a:spcPts val="1242"/>
              </a:spcBef>
            </a:pPr>
            <a:r>
              <a:rPr lang="en-US" sz="1950" dirty="0">
                <a:latin typeface="Calibri" charset="0"/>
                <a:ea typeface="Calibri" charset="0"/>
                <a:cs typeface="Calibri" charset="0"/>
              </a:rPr>
              <a:t>Pharmaceutical and biomedical companies</a:t>
            </a:r>
          </a:p>
          <a:p>
            <a:pPr>
              <a:spcBef>
                <a:spcPts val="1242"/>
              </a:spcBef>
            </a:pPr>
            <a:r>
              <a:rPr lang="en-US" sz="1950" dirty="0">
                <a:latin typeface="Calibri" charset="0"/>
                <a:ea typeface="Calibri" charset="0"/>
                <a:cs typeface="Calibri" charset="0"/>
              </a:rPr>
              <a:t>Planning commission</a:t>
            </a:r>
          </a:p>
          <a:p>
            <a:pPr>
              <a:spcBef>
                <a:spcPts val="1242"/>
              </a:spcBef>
            </a:pPr>
            <a:r>
              <a:rPr lang="en-US" sz="1950" dirty="0">
                <a:latin typeface="Calibri" charset="0"/>
                <a:ea typeface="Calibri" charset="0"/>
                <a:cs typeface="Calibri" charset="0"/>
              </a:rPr>
              <a:t>Public Health Association</a:t>
            </a:r>
          </a:p>
          <a:p>
            <a:pPr>
              <a:spcBef>
                <a:spcPts val="792"/>
              </a:spcBef>
            </a:pPr>
            <a:endParaRPr lang="en-US" dirty="0"/>
          </a:p>
        </p:txBody>
      </p:sp>
    </p:spTree>
    <p:extLst>
      <p:ext uri="{BB962C8B-B14F-4D97-AF65-F5344CB8AC3E}">
        <p14:creationId xmlns:p14="http://schemas.microsoft.com/office/powerpoint/2010/main" val="7013733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2856"/>
            <a:ext cx="8229600" cy="715962"/>
          </a:xfrm>
        </p:spPr>
        <p:txBody>
          <a:bodyPr>
            <a:normAutofit fontScale="90000"/>
          </a:bodyPr>
          <a:lstStyle/>
          <a:p>
            <a:pPr algn="l"/>
            <a:r>
              <a:rPr lang="en-US" sz="2100" b="1" dirty="0"/>
              <a:t>Question 4. Level of need for each resource or expertise </a:t>
            </a:r>
            <a:r>
              <a:rPr lang="en-US" sz="2100" b="1" u="sng" dirty="0"/>
              <a:t>within the respondent’s school or program</a:t>
            </a:r>
            <a:endParaRPr lang="en-US" sz="2100" b="1" dirty="0"/>
          </a:p>
        </p:txBody>
      </p:sp>
      <p:sp>
        <p:nvSpPr>
          <p:cNvPr id="5" name="Content Placeholder 2"/>
          <p:cNvSpPr>
            <a:spLocks noGrp="1"/>
          </p:cNvSpPr>
          <p:nvPr>
            <p:ph idx="1"/>
          </p:nvPr>
        </p:nvSpPr>
        <p:spPr>
          <a:xfrm>
            <a:off x="457200" y="1983922"/>
            <a:ext cx="8229600" cy="3591632"/>
          </a:xfrm>
        </p:spPr>
        <p:txBody>
          <a:bodyPr>
            <a:noAutofit/>
          </a:bodyPr>
          <a:lstStyle/>
          <a:p>
            <a:r>
              <a:rPr lang="en-US" sz="1650" dirty="0">
                <a:latin typeface="Calibri" charset="0"/>
                <a:ea typeface="Calibri" charset="0"/>
                <a:cs typeface="Calibri" charset="0"/>
              </a:rPr>
              <a:t>Fourteen items total; 44 respondents rated 12 items; 43 rated two items</a:t>
            </a:r>
          </a:p>
          <a:p>
            <a:endParaRPr lang="en-US" sz="1650" dirty="0">
              <a:latin typeface="Calibri" charset="0"/>
              <a:ea typeface="Calibri" charset="0"/>
              <a:cs typeface="Calibri" charset="0"/>
            </a:endParaRPr>
          </a:p>
          <a:p>
            <a:r>
              <a:rPr lang="en-US" sz="1650" dirty="0">
                <a:latin typeface="Calibri" charset="0"/>
                <a:ea typeface="Calibri" charset="0"/>
                <a:cs typeface="Calibri" charset="0"/>
              </a:rPr>
              <a:t>Greatest areas of need at the individual schools or programs of public health are:</a:t>
            </a:r>
          </a:p>
          <a:p>
            <a:pPr marL="685800" lvl="1" indent="-342900">
              <a:buFont typeface="+mj-lt"/>
              <a:buAutoNum type="arabicPeriod"/>
            </a:pPr>
            <a:r>
              <a:rPr lang="en-US" sz="1650" dirty="0">
                <a:latin typeface="Calibri" charset="0"/>
                <a:ea typeface="Calibri" charset="0"/>
                <a:cs typeface="Calibri" charset="0"/>
              </a:rPr>
              <a:t>Greater awareness in community and public of value of Schools and Programs of Public Health </a:t>
            </a:r>
          </a:p>
          <a:p>
            <a:pPr marL="685800" lvl="1" indent="-342900">
              <a:buFont typeface="+mj-lt"/>
              <a:buAutoNum type="arabicPeriod"/>
            </a:pPr>
            <a:r>
              <a:rPr lang="en-US" sz="1650" dirty="0">
                <a:latin typeface="Calibri" charset="0"/>
                <a:ea typeface="Calibri" charset="0"/>
                <a:cs typeface="Calibri" charset="0"/>
              </a:rPr>
              <a:t>Help in communicating and marketing academic public health to health systems as resource to address population health (portal, connector, consulting)</a:t>
            </a:r>
          </a:p>
          <a:p>
            <a:pPr marL="685800" lvl="1" indent="-342900">
              <a:buFont typeface="+mj-lt"/>
              <a:buAutoNum type="arabicPeriod"/>
            </a:pPr>
            <a:r>
              <a:rPr lang="en-US" sz="1650" dirty="0">
                <a:latin typeface="Calibri" charset="0"/>
                <a:ea typeface="Calibri" charset="0"/>
                <a:cs typeface="Calibri" charset="0"/>
              </a:rPr>
              <a:t>Stronger relationships with business community (employers, chambers, economic development groups)</a:t>
            </a:r>
          </a:p>
          <a:p>
            <a:pPr lvl="1"/>
            <a:endParaRPr lang="en-US" sz="1650" dirty="0">
              <a:latin typeface="Calibri" charset="0"/>
              <a:ea typeface="Calibri" charset="0"/>
              <a:cs typeface="Calibri" charset="0"/>
            </a:endParaRPr>
          </a:p>
          <a:p>
            <a:r>
              <a:rPr lang="en-US" sz="1650" dirty="0">
                <a:latin typeface="Calibri" charset="0"/>
                <a:ea typeface="Calibri" charset="0"/>
                <a:cs typeface="Calibri" charset="0"/>
              </a:rPr>
              <a:t>No free form comments were offered</a:t>
            </a:r>
          </a:p>
        </p:txBody>
      </p:sp>
    </p:spTree>
    <p:extLst>
      <p:ext uri="{BB962C8B-B14F-4D97-AF65-F5344CB8AC3E}">
        <p14:creationId xmlns:p14="http://schemas.microsoft.com/office/powerpoint/2010/main" val="19472733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1006763"/>
            <a:ext cx="8280400" cy="875863"/>
          </a:xfrm>
          <a:effectLst>
            <a:outerShdw blurRad="50800" dist="50800" dir="5400000" algn="ctr" rotWithShape="0">
              <a:srgbClr val="000000">
                <a:alpha val="0"/>
              </a:srgbClr>
            </a:outerShdw>
          </a:effectLst>
        </p:spPr>
        <p:txBody>
          <a:bodyPr>
            <a:noAutofit/>
          </a:bodyPr>
          <a:lstStyle/>
          <a:p>
            <a:r>
              <a:rPr lang="en-US" sz="2100" b="1" dirty="0"/>
              <a:t>Question 4. Level of need for each resource or expertise </a:t>
            </a:r>
            <a:r>
              <a:rPr lang="en-US" sz="2100" b="1" u="sng" dirty="0"/>
              <a:t>in the respondent’s school or program</a:t>
            </a:r>
            <a:r>
              <a:rPr lang="en-US" sz="2100" b="1" dirty="0"/>
              <a:t> (</a:t>
            </a:r>
            <a:r>
              <a:rPr lang="en-US" sz="2100" b="1" i="1" dirty="0"/>
              <a:t>greatest need</a:t>
            </a:r>
            <a:r>
              <a:rPr lang="en-US" sz="2100" b="1" dirty="0"/>
              <a:t>)</a:t>
            </a:r>
            <a:endParaRPr lang="en-US" sz="21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80079274"/>
              </p:ext>
            </p:extLst>
          </p:nvPr>
        </p:nvGraphicFramePr>
        <p:xfrm>
          <a:off x="1485901" y="1817971"/>
          <a:ext cx="6731000" cy="383987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18753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700" y="1063229"/>
            <a:ext cx="8305800" cy="644921"/>
          </a:xfrm>
        </p:spPr>
        <p:txBody>
          <a:bodyPr>
            <a:noAutofit/>
          </a:bodyPr>
          <a:lstStyle/>
          <a:p>
            <a:r>
              <a:rPr lang="en-US" sz="2100" b="1" dirty="0"/>
              <a:t>Question 4. Level of need for each resource or expertise </a:t>
            </a:r>
            <a:r>
              <a:rPr lang="en-US" sz="2100" b="1" u="sng" dirty="0"/>
              <a:t>in the respondent’s school or program</a:t>
            </a:r>
            <a:r>
              <a:rPr lang="en-US" sz="2100" b="1" dirty="0"/>
              <a:t> (</a:t>
            </a:r>
            <a:r>
              <a:rPr lang="en-US" sz="2100" b="1" i="1" dirty="0"/>
              <a:t>smallest need</a:t>
            </a:r>
            <a:r>
              <a:rPr lang="en-US" sz="2100" b="1" dirty="0"/>
              <a:t>)</a:t>
            </a:r>
            <a:endParaRPr lang="en-US" sz="21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92541023"/>
              </p:ext>
            </p:extLst>
          </p:nvPr>
        </p:nvGraphicFramePr>
        <p:xfrm>
          <a:off x="1371600" y="1708150"/>
          <a:ext cx="6756400" cy="39497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34350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6601"/>
            <a:ext cx="8229600" cy="715962"/>
          </a:xfrm>
        </p:spPr>
        <p:txBody>
          <a:bodyPr>
            <a:normAutofit fontScale="90000"/>
          </a:bodyPr>
          <a:lstStyle/>
          <a:p>
            <a:pPr algn="l"/>
            <a:r>
              <a:rPr lang="en-US" sz="2100" b="1" dirty="0"/>
              <a:t>Question 5. Level of need for resources or expertise </a:t>
            </a:r>
            <a:r>
              <a:rPr lang="en-US" sz="2100" b="1" u="sng" dirty="0"/>
              <a:t>across ASPPH membership</a:t>
            </a:r>
          </a:p>
        </p:txBody>
      </p:sp>
      <p:sp>
        <p:nvSpPr>
          <p:cNvPr id="5" name="Content Placeholder 2"/>
          <p:cNvSpPr>
            <a:spLocks noGrp="1"/>
          </p:cNvSpPr>
          <p:nvPr>
            <p:ph idx="1"/>
          </p:nvPr>
        </p:nvSpPr>
        <p:spPr>
          <a:xfrm>
            <a:off x="457201" y="1758950"/>
            <a:ext cx="8369300" cy="3835400"/>
          </a:xfrm>
        </p:spPr>
        <p:txBody>
          <a:bodyPr>
            <a:noAutofit/>
          </a:bodyPr>
          <a:lstStyle/>
          <a:p>
            <a:r>
              <a:rPr lang="en-US" sz="1650" dirty="0">
                <a:latin typeface="Calibri" charset="0"/>
                <a:ea typeface="Calibri" charset="0"/>
                <a:cs typeface="Calibri" charset="0"/>
              </a:rPr>
              <a:t>Fourteen items total; between 39 - 41 respondents rated each of the items</a:t>
            </a:r>
          </a:p>
          <a:p>
            <a:endParaRPr lang="en-US" sz="1650" dirty="0">
              <a:latin typeface="Calibri" charset="0"/>
              <a:ea typeface="Calibri" charset="0"/>
              <a:cs typeface="Calibri" charset="0"/>
            </a:endParaRPr>
          </a:p>
          <a:p>
            <a:r>
              <a:rPr lang="en-US" sz="1650" dirty="0">
                <a:latin typeface="Calibri" charset="0"/>
                <a:ea typeface="Calibri" charset="0"/>
                <a:cs typeface="Calibri" charset="0"/>
              </a:rPr>
              <a:t>Greatest areas of need for ASPPH members as a whole:</a:t>
            </a:r>
          </a:p>
          <a:p>
            <a:pPr marL="685800" lvl="1" indent="-342900">
              <a:buFont typeface="+mj-lt"/>
              <a:buAutoNum type="arabicPeriod"/>
            </a:pPr>
            <a:r>
              <a:rPr lang="en-US" sz="1650" dirty="0">
                <a:latin typeface="Calibri" charset="0"/>
                <a:ea typeface="Calibri" charset="0"/>
                <a:cs typeface="Calibri" charset="0"/>
              </a:rPr>
              <a:t>Help in communicating and marketing academic public health as a resource to health systems in addressing population health (portal, connector, consulting)</a:t>
            </a:r>
          </a:p>
          <a:p>
            <a:pPr marL="685800" lvl="1" indent="-342900">
              <a:buFont typeface="+mj-lt"/>
              <a:buAutoNum type="arabicPeriod"/>
            </a:pPr>
            <a:r>
              <a:rPr lang="en-US" sz="1650" dirty="0">
                <a:latin typeface="Calibri" charset="0"/>
                <a:ea typeface="Calibri" charset="0"/>
                <a:cs typeface="Calibri" charset="0"/>
              </a:rPr>
              <a:t>Increased advocacy for population health and investments in population health</a:t>
            </a:r>
          </a:p>
          <a:p>
            <a:pPr lvl="1"/>
            <a:endParaRPr lang="en-US" sz="1650" dirty="0">
              <a:latin typeface="Calibri" charset="0"/>
              <a:ea typeface="Calibri" charset="0"/>
              <a:cs typeface="Calibri" charset="0"/>
            </a:endParaRPr>
          </a:p>
          <a:p>
            <a:r>
              <a:rPr lang="en-US" sz="1650" dirty="0">
                <a:latin typeface="Calibri" charset="0"/>
                <a:ea typeface="Calibri" charset="0"/>
                <a:cs typeface="Calibri" charset="0"/>
              </a:rPr>
              <a:t>Perceived need is greater in </a:t>
            </a:r>
            <a:r>
              <a:rPr lang="en-US" sz="1650" u="sng" dirty="0">
                <a:latin typeface="Calibri" charset="0"/>
                <a:ea typeface="Calibri" charset="0"/>
                <a:cs typeface="Calibri" charset="0"/>
              </a:rPr>
              <a:t>all</a:t>
            </a:r>
            <a:r>
              <a:rPr lang="en-US" sz="1650" dirty="0">
                <a:latin typeface="Calibri" charset="0"/>
                <a:ea typeface="Calibri" charset="0"/>
                <a:cs typeface="Calibri" charset="0"/>
              </a:rPr>
              <a:t> areas for ASPPH membership vs. their own school or program</a:t>
            </a:r>
          </a:p>
          <a:p>
            <a:endParaRPr lang="en-US" sz="1650" dirty="0">
              <a:latin typeface="Calibri" charset="0"/>
              <a:ea typeface="Calibri" charset="0"/>
              <a:cs typeface="Calibri" charset="0"/>
            </a:endParaRPr>
          </a:p>
          <a:p>
            <a:r>
              <a:rPr lang="en-US" sz="1650" dirty="0">
                <a:latin typeface="Calibri" charset="0"/>
                <a:ea typeface="Calibri" charset="0"/>
                <a:cs typeface="Calibri" charset="0"/>
              </a:rPr>
              <a:t>Other comments</a:t>
            </a:r>
          </a:p>
          <a:p>
            <a:pPr lvl="1"/>
            <a:r>
              <a:rPr lang="en-US" sz="1500" dirty="0">
                <a:latin typeface="Calibri" charset="0"/>
                <a:ea typeface="Calibri" charset="0"/>
                <a:cs typeface="Calibri" charset="0"/>
              </a:rPr>
              <a:t>Economic development leadership within state and local governments</a:t>
            </a:r>
          </a:p>
          <a:p>
            <a:pPr lvl="1"/>
            <a:r>
              <a:rPr lang="en-US" sz="1500" dirty="0">
                <a:latin typeface="Calibri" charset="0"/>
                <a:ea typeface="Calibri" charset="0"/>
                <a:cs typeface="Calibri" charset="0"/>
              </a:rPr>
              <a:t>Better understanding and analysis of how various health financing actions promote or impede population health in terms of outcomes, costs, and access</a:t>
            </a:r>
          </a:p>
        </p:txBody>
      </p:sp>
    </p:spTree>
    <p:extLst>
      <p:ext uri="{BB962C8B-B14F-4D97-AF65-F5344CB8AC3E}">
        <p14:creationId xmlns:p14="http://schemas.microsoft.com/office/powerpoint/2010/main" val="18236031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601" y="1099127"/>
            <a:ext cx="8140699" cy="609023"/>
          </a:xfrm>
          <a:effectLst>
            <a:outerShdw blurRad="50800" dist="50800" dir="5400000" algn="ctr" rotWithShape="0">
              <a:srgbClr val="000000">
                <a:alpha val="0"/>
              </a:srgbClr>
            </a:outerShdw>
          </a:effectLst>
        </p:spPr>
        <p:txBody>
          <a:bodyPr>
            <a:noAutofit/>
          </a:bodyPr>
          <a:lstStyle/>
          <a:p>
            <a:r>
              <a:rPr lang="en-US" sz="2100" b="1" dirty="0"/>
              <a:t>Question 5. Level of need for each resource or expertise </a:t>
            </a:r>
            <a:r>
              <a:rPr lang="en-US" sz="2100" b="1" u="sng" dirty="0"/>
              <a:t>across ASPPH members as a whole</a:t>
            </a:r>
            <a:r>
              <a:rPr lang="en-US" sz="2100" b="1" dirty="0"/>
              <a:t> (</a:t>
            </a:r>
            <a:r>
              <a:rPr lang="en-US" sz="2100" b="1" i="1" dirty="0"/>
              <a:t>greatest need</a:t>
            </a:r>
            <a:r>
              <a:rPr lang="en-US" sz="2100" b="1" dirty="0"/>
              <a:t>)</a:t>
            </a:r>
            <a:endParaRPr lang="en-US" sz="21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95626409"/>
              </p:ext>
            </p:extLst>
          </p:nvPr>
        </p:nvGraphicFramePr>
        <p:xfrm>
          <a:off x="1387929" y="1708150"/>
          <a:ext cx="6816271" cy="390071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17001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1" y="1063229"/>
            <a:ext cx="8242300" cy="644921"/>
          </a:xfrm>
        </p:spPr>
        <p:txBody>
          <a:bodyPr>
            <a:noAutofit/>
          </a:bodyPr>
          <a:lstStyle/>
          <a:p>
            <a:r>
              <a:rPr lang="en-US" sz="2100" b="1" dirty="0"/>
              <a:t>Question 5. Level of need for each resource or expertise </a:t>
            </a:r>
            <a:r>
              <a:rPr lang="en-US" sz="2100" b="1" u="sng" dirty="0"/>
              <a:t>across ASPPH members as a whole</a:t>
            </a:r>
            <a:r>
              <a:rPr lang="en-US" sz="2100" b="1" dirty="0"/>
              <a:t> (</a:t>
            </a:r>
            <a:r>
              <a:rPr lang="en-US" sz="2100" b="1" i="1" dirty="0"/>
              <a:t>smallest need</a:t>
            </a:r>
            <a:r>
              <a:rPr lang="en-US" sz="2100" b="1" dirty="0"/>
              <a:t>)</a:t>
            </a:r>
            <a:endParaRPr lang="en-US" sz="21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8543609"/>
              </p:ext>
            </p:extLst>
          </p:nvPr>
        </p:nvGraphicFramePr>
        <p:xfrm>
          <a:off x="1302658" y="1708150"/>
          <a:ext cx="6723743" cy="387622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1875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9572" y="3022657"/>
            <a:ext cx="6455228" cy="857250"/>
          </a:xfrm>
        </p:spPr>
        <p:txBody>
          <a:bodyPr>
            <a:normAutofit/>
          </a:bodyPr>
          <a:lstStyle/>
          <a:p>
            <a:pPr algn="ctr"/>
            <a:r>
              <a:rPr lang="en-US"/>
              <a:t>ASPPH Population </a:t>
            </a:r>
            <a:r>
              <a:rPr lang="en-US" dirty="0"/>
              <a:t>Health Leadership Group</a:t>
            </a:r>
          </a:p>
        </p:txBody>
      </p:sp>
    </p:spTree>
    <p:extLst>
      <p:ext uri="{BB962C8B-B14F-4D97-AF65-F5344CB8AC3E}">
        <p14:creationId xmlns:p14="http://schemas.microsoft.com/office/powerpoint/2010/main" val="12417134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958907"/>
            <a:ext cx="8331200" cy="857250"/>
          </a:xfrm>
        </p:spPr>
        <p:txBody>
          <a:bodyPr>
            <a:noAutofit/>
          </a:bodyPr>
          <a:lstStyle/>
          <a:p>
            <a:pPr algn="l"/>
            <a:r>
              <a:rPr lang="en-US" sz="1950" b="1" dirty="0"/>
              <a:t>Question 6. </a:t>
            </a:r>
            <a:r>
              <a:rPr lang="en-US" sz="1950" b="1" u="sng" dirty="0"/>
              <a:t>Successful</a:t>
            </a:r>
            <a:r>
              <a:rPr lang="en-US" sz="1950" b="1" dirty="0"/>
              <a:t> population health initiatives at schools or programs </a:t>
            </a:r>
          </a:p>
        </p:txBody>
      </p:sp>
      <p:sp>
        <p:nvSpPr>
          <p:cNvPr id="3" name="Content Placeholder 2"/>
          <p:cNvSpPr>
            <a:spLocks noGrp="1"/>
          </p:cNvSpPr>
          <p:nvPr>
            <p:ph idx="1"/>
          </p:nvPr>
        </p:nvSpPr>
        <p:spPr>
          <a:xfrm>
            <a:off x="406400" y="1962151"/>
            <a:ext cx="8331200" cy="3769178"/>
          </a:xfrm>
        </p:spPr>
        <p:txBody>
          <a:bodyPr>
            <a:normAutofit fontScale="92500" lnSpcReduction="10000"/>
          </a:bodyPr>
          <a:lstStyle/>
          <a:p>
            <a:pPr>
              <a:spcBef>
                <a:spcPts val="846"/>
              </a:spcBef>
            </a:pPr>
            <a:r>
              <a:rPr lang="en-US" sz="2175" dirty="0">
                <a:latin typeface="Calibri" charset="0"/>
                <a:ea typeface="Calibri" charset="0"/>
                <a:cs typeface="Calibri" charset="0"/>
              </a:rPr>
              <a:t>Nearly half of respondents (19) shared comments, several listed multiple projects</a:t>
            </a:r>
          </a:p>
          <a:p>
            <a:pPr>
              <a:spcBef>
                <a:spcPts val="846"/>
              </a:spcBef>
            </a:pPr>
            <a:r>
              <a:rPr lang="en-US" sz="2175" dirty="0">
                <a:latin typeface="Calibri" charset="0"/>
                <a:ea typeface="Calibri" charset="0"/>
                <a:cs typeface="Calibri" charset="0"/>
              </a:rPr>
              <a:t>Range of initiatives is diverse</a:t>
            </a:r>
          </a:p>
          <a:p>
            <a:pPr lvl="1">
              <a:spcBef>
                <a:spcPts val="846"/>
              </a:spcBef>
            </a:pPr>
            <a:r>
              <a:rPr lang="en-US" sz="2175" dirty="0">
                <a:latin typeface="Calibri" charset="0"/>
                <a:ea typeface="Calibri" charset="0"/>
                <a:cs typeface="Calibri" charset="0"/>
              </a:rPr>
              <a:t>Activities include degree programs, planning, research and evaluation, data collection, collaboration, and community leadership</a:t>
            </a:r>
          </a:p>
          <a:p>
            <a:pPr lvl="1">
              <a:spcBef>
                <a:spcPts val="846"/>
              </a:spcBef>
            </a:pPr>
            <a:r>
              <a:rPr lang="en-US" sz="2175" dirty="0">
                <a:latin typeface="Calibri" charset="0"/>
                <a:ea typeface="Calibri" charset="0"/>
                <a:cs typeface="Calibri" charset="0"/>
              </a:rPr>
              <a:t>Topics cross a broad spectrum, such as fracking, HIV, global health, data visualization, obesity, public policy assessment, design and the built environment, infant mortality, community health needs assessments, and hospital readmissions</a:t>
            </a:r>
          </a:p>
          <a:p>
            <a:pPr>
              <a:spcBef>
                <a:spcPts val="846"/>
              </a:spcBef>
            </a:pPr>
            <a:r>
              <a:rPr lang="en-US" sz="2175" dirty="0">
                <a:latin typeface="Calibri" charset="0"/>
                <a:ea typeface="Calibri" charset="0"/>
                <a:cs typeface="Calibri" charset="0"/>
              </a:rPr>
              <a:t>Responses offer compelling examples of population health activities in schools and programs of public health</a:t>
            </a:r>
          </a:p>
        </p:txBody>
      </p:sp>
    </p:spTree>
    <p:extLst>
      <p:ext uri="{BB962C8B-B14F-4D97-AF65-F5344CB8AC3E}">
        <p14:creationId xmlns:p14="http://schemas.microsoft.com/office/powerpoint/2010/main" val="19542509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3228"/>
            <a:ext cx="8686800" cy="536972"/>
          </a:xfrm>
        </p:spPr>
        <p:txBody>
          <a:bodyPr>
            <a:noAutofit/>
          </a:bodyPr>
          <a:lstStyle/>
          <a:p>
            <a:pPr algn="l"/>
            <a:r>
              <a:rPr lang="en-US" sz="1950" b="1" dirty="0"/>
              <a:t>Question 7. </a:t>
            </a:r>
            <a:r>
              <a:rPr lang="en-US" sz="1950" b="1" u="sng" dirty="0"/>
              <a:t>Challenges</a:t>
            </a:r>
            <a:r>
              <a:rPr lang="en-US" sz="1950" b="1" dirty="0"/>
              <a:t> in population health initiatives at schools or programs</a:t>
            </a:r>
          </a:p>
        </p:txBody>
      </p:sp>
      <p:sp>
        <p:nvSpPr>
          <p:cNvPr id="4" name="Content Placeholder 2"/>
          <p:cNvSpPr>
            <a:spLocks noGrp="1"/>
          </p:cNvSpPr>
          <p:nvPr>
            <p:ph idx="1"/>
          </p:nvPr>
        </p:nvSpPr>
        <p:spPr>
          <a:xfrm>
            <a:off x="457200" y="1835150"/>
            <a:ext cx="8356601" cy="3868964"/>
          </a:xfrm>
        </p:spPr>
        <p:txBody>
          <a:bodyPr>
            <a:normAutofit/>
          </a:bodyPr>
          <a:lstStyle/>
          <a:p>
            <a:pPr>
              <a:spcBef>
                <a:spcPts val="810"/>
              </a:spcBef>
            </a:pPr>
            <a:r>
              <a:rPr lang="en-US" sz="1800" dirty="0">
                <a:latin typeface="Calibri" charset="0"/>
                <a:ea typeface="Calibri" charset="0"/>
                <a:cs typeface="Calibri" charset="0"/>
              </a:rPr>
              <a:t>12 comments, not all mentioned a specific problem or difficulty</a:t>
            </a:r>
          </a:p>
          <a:p>
            <a:pPr>
              <a:spcBef>
                <a:spcPts val="810"/>
              </a:spcBef>
            </a:pPr>
            <a:r>
              <a:rPr lang="en-US" sz="1800" dirty="0">
                <a:latin typeface="Calibri" charset="0"/>
                <a:ea typeface="Calibri" charset="0"/>
                <a:cs typeface="Calibri" charset="0"/>
              </a:rPr>
              <a:t>Challenges noted</a:t>
            </a:r>
          </a:p>
          <a:p>
            <a:pPr lvl="1">
              <a:spcBef>
                <a:spcPts val="810"/>
              </a:spcBef>
            </a:pPr>
            <a:r>
              <a:rPr lang="en-US" dirty="0">
                <a:latin typeface="Calibri" charset="0"/>
                <a:ea typeface="Calibri" charset="0"/>
                <a:cs typeface="Calibri" charset="0"/>
              </a:rPr>
              <a:t>Difficulty of trying to establish a population health program across schools and colleges</a:t>
            </a:r>
          </a:p>
          <a:p>
            <a:pPr lvl="1">
              <a:spcBef>
                <a:spcPts val="810"/>
              </a:spcBef>
            </a:pPr>
            <a:r>
              <a:rPr lang="en-US" dirty="0">
                <a:latin typeface="Calibri" charset="0"/>
                <a:ea typeface="Calibri" charset="0"/>
                <a:cs typeface="Calibri" charset="0"/>
              </a:rPr>
              <a:t>Open access to data relevant to population health; need new methods to liberate granular data</a:t>
            </a:r>
          </a:p>
          <a:p>
            <a:pPr lvl="1">
              <a:spcBef>
                <a:spcPts val="810"/>
              </a:spcBef>
            </a:pPr>
            <a:r>
              <a:rPr lang="en-US" dirty="0">
                <a:latin typeface="Calibri" charset="0"/>
                <a:ea typeface="Calibri" charset="0"/>
                <a:cs typeface="Calibri" charset="0"/>
              </a:rPr>
              <a:t>Maintaining successful programs once grant or contract funding ends</a:t>
            </a:r>
          </a:p>
          <a:p>
            <a:pPr lvl="1">
              <a:spcBef>
                <a:spcPts val="810"/>
              </a:spcBef>
            </a:pPr>
            <a:r>
              <a:rPr lang="en-US" dirty="0">
                <a:latin typeface="Calibri" charset="0"/>
                <a:ea typeface="Calibri" charset="0"/>
                <a:cs typeface="Calibri" charset="0"/>
              </a:rPr>
              <a:t>Getting trained public health faculty to open eyes and hearts to population health</a:t>
            </a:r>
          </a:p>
          <a:p>
            <a:pPr>
              <a:spcBef>
                <a:spcPts val="810"/>
              </a:spcBef>
            </a:pPr>
            <a:r>
              <a:rPr lang="en-US" sz="1800" dirty="0">
                <a:latin typeface="Calibri" charset="0"/>
                <a:ea typeface="Calibri" charset="0"/>
                <a:cs typeface="Calibri" charset="0"/>
              </a:rPr>
              <a:t>Could help refine understanding of barriers to engaging in population health; also use as examples of how schools or programs overcome challenges </a:t>
            </a:r>
          </a:p>
          <a:p>
            <a:endParaRPr lang="en-US" dirty="0"/>
          </a:p>
        </p:txBody>
      </p:sp>
    </p:spTree>
    <p:extLst>
      <p:ext uri="{BB962C8B-B14F-4D97-AF65-F5344CB8AC3E}">
        <p14:creationId xmlns:p14="http://schemas.microsoft.com/office/powerpoint/2010/main" val="14802648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93788"/>
            <a:ext cx="8229600" cy="715962"/>
          </a:xfrm>
          <a:effectLst>
            <a:outerShdw blurRad="50800" dist="50800" dir="5400000" algn="ctr" rotWithShape="0">
              <a:srgbClr val="000000">
                <a:alpha val="0"/>
              </a:srgbClr>
            </a:outerShdw>
          </a:effectLst>
        </p:spPr>
        <p:txBody>
          <a:bodyPr>
            <a:noAutofit/>
          </a:bodyPr>
          <a:lstStyle/>
          <a:p>
            <a:pPr algn="l"/>
            <a:r>
              <a:rPr lang="en-US" sz="2100" b="1" dirty="0"/>
              <a:t>Question 8. Other information about population health activities at the schools or programs</a:t>
            </a:r>
          </a:p>
        </p:txBody>
      </p:sp>
      <p:sp>
        <p:nvSpPr>
          <p:cNvPr id="4" name="Content Placeholder 2"/>
          <p:cNvSpPr>
            <a:spLocks noGrp="1"/>
          </p:cNvSpPr>
          <p:nvPr>
            <p:ph idx="1"/>
          </p:nvPr>
        </p:nvSpPr>
        <p:spPr>
          <a:xfrm>
            <a:off x="457200" y="1809750"/>
            <a:ext cx="8229600" cy="3882629"/>
          </a:xfrm>
        </p:spPr>
        <p:txBody>
          <a:bodyPr>
            <a:noAutofit/>
          </a:bodyPr>
          <a:lstStyle/>
          <a:p>
            <a:pPr>
              <a:spcBef>
                <a:spcPts val="810"/>
              </a:spcBef>
            </a:pPr>
            <a:r>
              <a:rPr lang="en-US" sz="1650" dirty="0">
                <a:latin typeface="Calibri" charset="0"/>
                <a:ea typeface="Calibri" charset="0"/>
                <a:cs typeface="Calibri" charset="0"/>
              </a:rPr>
              <a:t>Nine comments, some broad and some focused</a:t>
            </a:r>
          </a:p>
          <a:p>
            <a:pPr lvl="1">
              <a:spcBef>
                <a:spcPts val="600"/>
              </a:spcBef>
            </a:pPr>
            <a:r>
              <a:rPr lang="en-US" sz="1650" dirty="0">
                <a:latin typeface="Calibri" charset="0"/>
                <a:ea typeface="Calibri" charset="0"/>
                <a:cs typeface="Calibri" charset="0"/>
              </a:rPr>
              <a:t>School-wide initiative to identify and catalog existing activities including research</a:t>
            </a:r>
          </a:p>
          <a:p>
            <a:pPr lvl="1">
              <a:spcBef>
                <a:spcPts val="600"/>
              </a:spcBef>
            </a:pPr>
            <a:r>
              <a:rPr lang="en-US" sz="1650" dirty="0">
                <a:latin typeface="Calibri" charset="0"/>
                <a:ea typeface="Calibri" charset="0"/>
                <a:cs typeface="Calibri" charset="0"/>
              </a:rPr>
              <a:t>Education (particularly inter-professional efforts)</a:t>
            </a:r>
          </a:p>
          <a:p>
            <a:pPr lvl="1">
              <a:spcBef>
                <a:spcPts val="600"/>
              </a:spcBef>
            </a:pPr>
            <a:r>
              <a:rPr lang="en-US" sz="1650" dirty="0">
                <a:latin typeface="Calibri" charset="0"/>
                <a:ea typeface="Calibri" charset="0"/>
                <a:cs typeface="Calibri" charset="0"/>
              </a:rPr>
              <a:t>Direct program or care delivery</a:t>
            </a:r>
          </a:p>
          <a:p>
            <a:pPr lvl="1">
              <a:spcBef>
                <a:spcPts val="600"/>
              </a:spcBef>
            </a:pPr>
            <a:r>
              <a:rPr lang="en-US" sz="1650" dirty="0">
                <a:latin typeface="Calibri" charset="0"/>
                <a:ea typeface="Calibri" charset="0"/>
                <a:cs typeface="Calibri" charset="0"/>
              </a:rPr>
              <a:t>Community leadership</a:t>
            </a:r>
          </a:p>
          <a:p>
            <a:pPr lvl="1">
              <a:spcBef>
                <a:spcPts val="600"/>
              </a:spcBef>
            </a:pPr>
            <a:r>
              <a:rPr lang="en-US" sz="1650" dirty="0">
                <a:latin typeface="Calibri" charset="0"/>
                <a:ea typeface="Calibri" charset="0"/>
                <a:cs typeface="Calibri" charset="0"/>
              </a:rPr>
              <a:t>Addressing the opioid epidemic</a:t>
            </a:r>
          </a:p>
          <a:p>
            <a:pPr lvl="1">
              <a:spcBef>
                <a:spcPts val="600"/>
              </a:spcBef>
            </a:pPr>
            <a:r>
              <a:rPr lang="en-US" sz="1650" dirty="0">
                <a:latin typeface="Calibri" charset="0"/>
                <a:ea typeface="Calibri" charset="0"/>
                <a:cs typeface="Calibri" charset="0"/>
              </a:rPr>
              <a:t>Building models for occupational health</a:t>
            </a:r>
          </a:p>
          <a:p>
            <a:pPr lvl="1">
              <a:spcBef>
                <a:spcPts val="600"/>
              </a:spcBef>
            </a:pPr>
            <a:r>
              <a:rPr lang="en-US" sz="1650" dirty="0">
                <a:latin typeface="Calibri" charset="0"/>
                <a:ea typeface="Calibri" charset="0"/>
                <a:cs typeface="Calibri" charset="0"/>
              </a:rPr>
              <a:t>Developing a joint research agenda with the local health system</a:t>
            </a:r>
          </a:p>
          <a:p>
            <a:pPr lvl="1">
              <a:spcBef>
                <a:spcPts val="600"/>
              </a:spcBef>
            </a:pPr>
            <a:r>
              <a:rPr lang="en-US" sz="1650" dirty="0">
                <a:latin typeface="Calibri" charset="0"/>
                <a:ea typeface="Calibri" charset="0"/>
                <a:cs typeface="Calibri" charset="0"/>
              </a:rPr>
              <a:t>Health practice collaboration in children’s environmental health, dental health, emergency preparedness, and global health</a:t>
            </a:r>
          </a:p>
          <a:p>
            <a:pPr>
              <a:spcBef>
                <a:spcPts val="810"/>
              </a:spcBef>
            </a:pPr>
            <a:r>
              <a:rPr lang="en-US" sz="1650" dirty="0">
                <a:latin typeface="Calibri" charset="0"/>
                <a:ea typeface="Calibri" charset="0"/>
                <a:cs typeface="Calibri" charset="0"/>
              </a:rPr>
              <a:t>ASPPH could use these examples from specific schools or programs of public health in their communication about population health activities </a:t>
            </a:r>
          </a:p>
        </p:txBody>
      </p:sp>
    </p:spTree>
    <p:extLst>
      <p:ext uri="{BB962C8B-B14F-4D97-AF65-F5344CB8AC3E}">
        <p14:creationId xmlns:p14="http://schemas.microsoft.com/office/powerpoint/2010/main" val="2124599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9572" y="3022657"/>
            <a:ext cx="6172200" cy="857250"/>
          </a:xfrm>
        </p:spPr>
        <p:txBody>
          <a:bodyPr>
            <a:normAutofit/>
          </a:bodyPr>
          <a:lstStyle/>
          <a:p>
            <a:pPr algn="ctr"/>
            <a:r>
              <a:rPr lang="en-US" dirty="0"/>
              <a:t>External Stakeholder Interviews</a:t>
            </a:r>
          </a:p>
        </p:txBody>
      </p:sp>
    </p:spTree>
    <p:extLst>
      <p:ext uri="{BB962C8B-B14F-4D97-AF65-F5344CB8AC3E}">
        <p14:creationId xmlns:p14="http://schemas.microsoft.com/office/powerpoint/2010/main" val="14048062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Population Health Initiative: External Stakeholder Interviews</a:t>
            </a:r>
          </a:p>
        </p:txBody>
      </p:sp>
      <p:sp>
        <p:nvSpPr>
          <p:cNvPr id="3" name="Content Placeholder 2"/>
          <p:cNvSpPr>
            <a:spLocks noGrp="1"/>
          </p:cNvSpPr>
          <p:nvPr>
            <p:ph idx="1"/>
          </p:nvPr>
        </p:nvSpPr>
        <p:spPr>
          <a:xfrm>
            <a:off x="457201" y="1943100"/>
            <a:ext cx="7297220" cy="3600450"/>
          </a:xfrm>
        </p:spPr>
        <p:txBody>
          <a:bodyPr>
            <a:normAutofit/>
          </a:bodyPr>
          <a:lstStyle/>
          <a:p>
            <a:r>
              <a:rPr lang="en-US" dirty="0">
                <a:latin typeface="Calibri" charset="0"/>
                <a:ea typeface="Calibri" charset="0"/>
                <a:cs typeface="Calibri" charset="0"/>
              </a:rPr>
              <a:t>Structured interviews with 14 individuals representing</a:t>
            </a:r>
          </a:p>
          <a:p>
            <a:pPr lvl="1"/>
            <a:r>
              <a:rPr lang="en-US" dirty="0">
                <a:latin typeface="Calibri" charset="0"/>
                <a:ea typeface="Calibri" charset="0"/>
                <a:cs typeface="Calibri" charset="0"/>
              </a:rPr>
              <a:t>Academic medical centers</a:t>
            </a:r>
          </a:p>
          <a:p>
            <a:pPr lvl="1"/>
            <a:r>
              <a:rPr lang="en-US" dirty="0">
                <a:latin typeface="Calibri" charset="0"/>
                <a:ea typeface="Calibri" charset="0"/>
                <a:cs typeface="Calibri" charset="0"/>
              </a:rPr>
              <a:t>Credentialing organization </a:t>
            </a:r>
          </a:p>
          <a:p>
            <a:pPr lvl="1"/>
            <a:r>
              <a:rPr lang="en-US" dirty="0">
                <a:latin typeface="Calibri" charset="0"/>
                <a:ea typeface="Calibri" charset="0"/>
                <a:cs typeface="Calibri" charset="0"/>
              </a:rPr>
              <a:t>Employers </a:t>
            </a:r>
          </a:p>
          <a:p>
            <a:pPr lvl="1"/>
            <a:r>
              <a:rPr lang="en-US" dirty="0">
                <a:latin typeface="Calibri" charset="0"/>
                <a:ea typeface="Calibri" charset="0"/>
                <a:cs typeface="Calibri" charset="0"/>
              </a:rPr>
              <a:t>Federal agencies</a:t>
            </a:r>
          </a:p>
          <a:p>
            <a:pPr lvl="1"/>
            <a:r>
              <a:rPr lang="en-US" dirty="0">
                <a:latin typeface="Calibri" charset="0"/>
                <a:ea typeface="Calibri" charset="0"/>
                <a:cs typeface="Calibri" charset="0"/>
              </a:rPr>
              <a:t>A Graduate school affiliated with academic medical center </a:t>
            </a:r>
          </a:p>
          <a:p>
            <a:pPr lvl="1"/>
            <a:r>
              <a:rPr lang="en-US" dirty="0">
                <a:latin typeface="Calibri" charset="0"/>
                <a:ea typeface="Calibri" charset="0"/>
                <a:cs typeface="Calibri" charset="0"/>
              </a:rPr>
              <a:t>Integrated health plans</a:t>
            </a:r>
          </a:p>
          <a:p>
            <a:pPr lvl="1"/>
            <a:r>
              <a:rPr lang="en-US" dirty="0">
                <a:latin typeface="Calibri" charset="0"/>
                <a:ea typeface="Calibri" charset="0"/>
                <a:cs typeface="Calibri" charset="0"/>
              </a:rPr>
              <a:t>A Multi-stakeholder collaborative </a:t>
            </a:r>
          </a:p>
          <a:p>
            <a:pPr lvl="1"/>
            <a:r>
              <a:rPr lang="en-US" dirty="0">
                <a:latin typeface="Calibri" charset="0"/>
                <a:ea typeface="Calibri" charset="0"/>
                <a:cs typeface="Calibri" charset="0"/>
              </a:rPr>
              <a:t>A Nonprofit foundation </a:t>
            </a:r>
          </a:p>
          <a:p>
            <a:pPr lvl="1"/>
            <a:r>
              <a:rPr lang="en-US" dirty="0">
                <a:latin typeface="Calibri" charset="0"/>
                <a:ea typeface="Calibri" charset="0"/>
                <a:cs typeface="Calibri" charset="0"/>
              </a:rPr>
              <a:t>State purchasing agency </a:t>
            </a:r>
          </a:p>
        </p:txBody>
      </p:sp>
    </p:spTree>
    <p:extLst>
      <p:ext uri="{BB962C8B-B14F-4D97-AF65-F5344CB8AC3E}">
        <p14:creationId xmlns:p14="http://schemas.microsoft.com/office/powerpoint/2010/main" val="4586570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Population Health Initiative: Interview Topics</a:t>
            </a:r>
          </a:p>
        </p:txBody>
      </p:sp>
      <p:sp>
        <p:nvSpPr>
          <p:cNvPr id="3" name="Content Placeholder 2"/>
          <p:cNvSpPr>
            <a:spLocks noGrp="1"/>
          </p:cNvSpPr>
          <p:nvPr>
            <p:ph idx="1"/>
          </p:nvPr>
        </p:nvSpPr>
        <p:spPr>
          <a:xfrm>
            <a:off x="457201" y="1771650"/>
            <a:ext cx="7297220" cy="3771900"/>
          </a:xfrm>
        </p:spPr>
        <p:txBody>
          <a:bodyPr>
            <a:normAutofit/>
          </a:bodyPr>
          <a:lstStyle/>
          <a:p>
            <a:r>
              <a:rPr lang="en-US" dirty="0">
                <a:latin typeface="Calibri" charset="0"/>
                <a:ea typeface="Calibri" charset="0"/>
                <a:cs typeface="Calibri" charset="0"/>
              </a:rPr>
              <a:t>Topics</a:t>
            </a:r>
          </a:p>
          <a:p>
            <a:pPr lvl="1">
              <a:spcBef>
                <a:spcPts val="882"/>
              </a:spcBef>
            </a:pPr>
            <a:r>
              <a:rPr lang="en-US" dirty="0">
                <a:latin typeface="Calibri" charset="0"/>
                <a:ea typeface="Calibri" charset="0"/>
                <a:cs typeface="Calibri" charset="0"/>
              </a:rPr>
              <a:t>Population Health definition</a:t>
            </a:r>
          </a:p>
          <a:p>
            <a:pPr lvl="1">
              <a:spcBef>
                <a:spcPts val="882"/>
              </a:spcBef>
            </a:pPr>
            <a:r>
              <a:rPr lang="en-US" dirty="0">
                <a:latin typeface="Calibri" charset="0"/>
                <a:ea typeface="Calibri" charset="0"/>
                <a:cs typeface="Calibri" charset="0"/>
              </a:rPr>
              <a:t>Approach to population health and examples of activities</a:t>
            </a:r>
          </a:p>
          <a:p>
            <a:pPr lvl="1">
              <a:spcBef>
                <a:spcPts val="882"/>
              </a:spcBef>
            </a:pPr>
            <a:r>
              <a:rPr lang="en-US" dirty="0">
                <a:latin typeface="Calibri" charset="0"/>
                <a:ea typeface="Calibri" charset="0"/>
                <a:cs typeface="Calibri" charset="0"/>
              </a:rPr>
              <a:t>Perceptions of </a:t>
            </a:r>
            <a:r>
              <a:rPr lang="en-US" b="1" dirty="0">
                <a:latin typeface="Calibri" charset="0"/>
                <a:ea typeface="Calibri" charset="0"/>
                <a:cs typeface="Calibri" charset="0"/>
              </a:rPr>
              <a:t>schools and programs of public health, </a:t>
            </a:r>
            <a:r>
              <a:rPr lang="en-US" dirty="0">
                <a:latin typeface="Calibri" charset="0"/>
                <a:ea typeface="Calibri" charset="0"/>
                <a:cs typeface="Calibri" charset="0"/>
              </a:rPr>
              <a:t>and of </a:t>
            </a:r>
            <a:r>
              <a:rPr lang="en-US" b="1" dirty="0">
                <a:latin typeface="Calibri" charset="0"/>
                <a:ea typeface="Calibri" charset="0"/>
                <a:cs typeface="Calibri" charset="0"/>
              </a:rPr>
              <a:t>state and/or local public health agencies</a:t>
            </a:r>
            <a:endParaRPr lang="en-US" dirty="0">
              <a:latin typeface="Calibri" charset="0"/>
              <a:ea typeface="Calibri" charset="0"/>
              <a:cs typeface="Calibri" charset="0"/>
            </a:endParaRPr>
          </a:p>
          <a:p>
            <a:pPr lvl="2">
              <a:spcBef>
                <a:spcPts val="882"/>
              </a:spcBef>
            </a:pPr>
            <a:r>
              <a:rPr lang="en-US" dirty="0">
                <a:latin typeface="Calibri" charset="0"/>
                <a:ea typeface="Calibri" charset="0"/>
                <a:cs typeface="Calibri" charset="0"/>
              </a:rPr>
              <a:t>Services offered, high value activities, level of interaction, opportunities</a:t>
            </a:r>
          </a:p>
          <a:p>
            <a:pPr lvl="1">
              <a:spcBef>
                <a:spcPts val="882"/>
              </a:spcBef>
            </a:pPr>
            <a:r>
              <a:rPr lang="en-US" dirty="0">
                <a:latin typeface="Calibri" charset="0"/>
                <a:ea typeface="Calibri" charset="0"/>
                <a:cs typeface="Calibri" charset="0"/>
              </a:rPr>
              <a:t>How the field of population health is evolving</a:t>
            </a:r>
          </a:p>
          <a:p>
            <a:pPr lvl="2">
              <a:spcBef>
                <a:spcPts val="882"/>
              </a:spcBef>
            </a:pPr>
            <a:r>
              <a:rPr lang="en-US" dirty="0">
                <a:latin typeface="Calibri" charset="0"/>
                <a:ea typeface="Calibri" charset="0"/>
                <a:cs typeface="Calibri" charset="0"/>
              </a:rPr>
              <a:t>Activities or skills needed, challenges, opportunities</a:t>
            </a:r>
          </a:p>
        </p:txBody>
      </p:sp>
    </p:spTree>
    <p:extLst>
      <p:ext uri="{BB962C8B-B14F-4D97-AF65-F5344CB8AC3E}">
        <p14:creationId xmlns:p14="http://schemas.microsoft.com/office/powerpoint/2010/main" val="13307008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98" y="444393"/>
            <a:ext cx="8229600" cy="644922"/>
          </a:xfrm>
          <a:effectLst>
            <a:outerShdw blurRad="50800" dist="50800" dir="5400000" algn="ctr" rotWithShape="0">
              <a:srgbClr val="000000">
                <a:alpha val="0"/>
              </a:srgbClr>
            </a:outerShdw>
          </a:effectLst>
        </p:spPr>
        <p:txBody>
          <a:bodyPr/>
          <a:lstStyle/>
          <a:p>
            <a:r>
              <a:rPr lang="en-US" dirty="0"/>
              <a:t>How Interviewees Define Population Health</a:t>
            </a:r>
          </a:p>
        </p:txBody>
      </p:sp>
      <p:sp>
        <p:nvSpPr>
          <p:cNvPr id="3" name="Content Placeholder 2"/>
          <p:cNvSpPr>
            <a:spLocks noGrp="1"/>
          </p:cNvSpPr>
          <p:nvPr>
            <p:ph idx="1"/>
          </p:nvPr>
        </p:nvSpPr>
        <p:spPr>
          <a:xfrm>
            <a:off x="546498" y="1508414"/>
            <a:ext cx="7111603" cy="3416234"/>
          </a:xfrm>
        </p:spPr>
        <p:txBody>
          <a:bodyPr/>
          <a:lstStyle/>
          <a:p>
            <a:r>
              <a:rPr lang="en-US" dirty="0">
                <a:latin typeface="Calibri" charset="0"/>
                <a:ea typeface="Calibri" charset="0"/>
                <a:cs typeface="Calibri" charset="0"/>
              </a:rPr>
              <a:t>Most described “population” broadly as individuals in a geographic area</a:t>
            </a:r>
          </a:p>
          <a:p>
            <a:pPr lvl="1"/>
            <a:r>
              <a:rPr lang="en-US" dirty="0">
                <a:latin typeface="Calibri" charset="0"/>
                <a:ea typeface="Calibri" charset="0"/>
                <a:cs typeface="Calibri" charset="0"/>
              </a:rPr>
              <a:t>Some view the term narrowly (e.g., risk pool or enrollee / employee group)</a:t>
            </a:r>
          </a:p>
          <a:p>
            <a:endParaRPr lang="en-US" dirty="0">
              <a:latin typeface="Calibri" charset="0"/>
              <a:ea typeface="Calibri" charset="0"/>
              <a:cs typeface="Calibri" charset="0"/>
            </a:endParaRPr>
          </a:p>
          <a:p>
            <a:r>
              <a:rPr lang="en-US" dirty="0">
                <a:latin typeface="Calibri" charset="0"/>
                <a:ea typeface="Calibri" charset="0"/>
                <a:cs typeface="Calibri" charset="0"/>
              </a:rPr>
              <a:t>All talked of “health” broadly, far more than just the need for medical care</a:t>
            </a:r>
          </a:p>
        </p:txBody>
      </p:sp>
    </p:spTree>
    <p:extLst>
      <p:ext uri="{BB962C8B-B14F-4D97-AF65-F5344CB8AC3E}">
        <p14:creationId xmlns:p14="http://schemas.microsoft.com/office/powerpoint/2010/main" val="11947045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3229"/>
            <a:ext cx="8229600" cy="683021"/>
          </a:xfrm>
        </p:spPr>
        <p:txBody>
          <a:bodyPr/>
          <a:lstStyle/>
          <a:p>
            <a:r>
              <a:rPr lang="en-US"/>
              <a:t>Interviewees</a:t>
            </a:r>
            <a:r>
              <a:rPr lang="en-US" dirty="0"/>
              <a:t>’ Approach to Improving Population Health </a:t>
            </a:r>
          </a:p>
        </p:txBody>
      </p:sp>
      <p:sp>
        <p:nvSpPr>
          <p:cNvPr id="3" name="Content Placeholder 2"/>
          <p:cNvSpPr>
            <a:spLocks noGrp="1"/>
          </p:cNvSpPr>
          <p:nvPr>
            <p:ph idx="1"/>
          </p:nvPr>
        </p:nvSpPr>
        <p:spPr>
          <a:xfrm>
            <a:off x="457200" y="2114550"/>
            <a:ext cx="7200900" cy="3530534"/>
          </a:xfrm>
        </p:spPr>
        <p:txBody>
          <a:bodyPr/>
          <a:lstStyle/>
          <a:p>
            <a:pPr>
              <a:spcBef>
                <a:spcPts val="1404"/>
              </a:spcBef>
            </a:pPr>
            <a:r>
              <a:rPr lang="en-US" dirty="0">
                <a:latin typeface="Calibri" charset="0"/>
                <a:ea typeface="Calibri" charset="0"/>
                <a:cs typeface="Calibri" charset="0"/>
              </a:rPr>
              <a:t>Many mentioned approaches that pay attention to social determinants of health</a:t>
            </a:r>
          </a:p>
          <a:p>
            <a:pPr>
              <a:spcBef>
                <a:spcPts val="1404"/>
              </a:spcBef>
            </a:pPr>
            <a:r>
              <a:rPr lang="en-US" dirty="0">
                <a:latin typeface="Calibri" charset="0"/>
                <a:ea typeface="Calibri" charset="0"/>
                <a:cs typeface="Calibri" charset="0"/>
              </a:rPr>
              <a:t>Should be disassociated from being </a:t>
            </a:r>
            <a:r>
              <a:rPr lang="en-US" u="sng" dirty="0">
                <a:latin typeface="Calibri" charset="0"/>
                <a:ea typeface="Calibri" charset="0"/>
                <a:cs typeface="Calibri" charset="0"/>
              </a:rPr>
              <a:t>solely</a:t>
            </a:r>
            <a:r>
              <a:rPr lang="en-US" dirty="0">
                <a:latin typeface="Calibri" charset="0"/>
                <a:ea typeface="Calibri" charset="0"/>
                <a:cs typeface="Calibri" charset="0"/>
              </a:rPr>
              <a:t> about the delivery of health care services</a:t>
            </a:r>
          </a:p>
          <a:p>
            <a:pPr>
              <a:spcBef>
                <a:spcPts val="1404"/>
              </a:spcBef>
            </a:pPr>
            <a:r>
              <a:rPr lang="en-US" dirty="0">
                <a:latin typeface="Calibri" charset="0"/>
                <a:ea typeface="Calibri" charset="0"/>
                <a:cs typeface="Calibri" charset="0"/>
              </a:rPr>
              <a:t>Approach should become more holistic and take into account multiple environmental players and factors</a:t>
            </a:r>
          </a:p>
        </p:txBody>
      </p:sp>
    </p:spTree>
    <p:extLst>
      <p:ext uri="{BB962C8B-B14F-4D97-AF65-F5344CB8AC3E}">
        <p14:creationId xmlns:p14="http://schemas.microsoft.com/office/powerpoint/2010/main" val="4278270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1550"/>
            <a:ext cx="7315200" cy="742952"/>
          </a:xfrm>
        </p:spPr>
        <p:txBody>
          <a:bodyPr/>
          <a:lstStyle/>
          <a:p>
            <a:r>
              <a:rPr lang="en-US" sz="2400" dirty="0"/>
              <a:t>Interview Quotes: What Are Population Health Activities?</a:t>
            </a:r>
          </a:p>
        </p:txBody>
      </p:sp>
      <p:sp>
        <p:nvSpPr>
          <p:cNvPr id="3" name="Content Placeholder 2"/>
          <p:cNvSpPr>
            <a:spLocks noGrp="1"/>
          </p:cNvSpPr>
          <p:nvPr>
            <p:ph idx="1"/>
          </p:nvPr>
        </p:nvSpPr>
        <p:spPr>
          <a:xfrm>
            <a:off x="546100" y="1885950"/>
            <a:ext cx="7054850" cy="3759134"/>
          </a:xfrm>
        </p:spPr>
        <p:txBody>
          <a:bodyPr/>
          <a:lstStyle/>
          <a:p>
            <a:pPr lvl="0"/>
            <a:r>
              <a:rPr lang="is-IS" i="1" dirty="0">
                <a:latin typeface="Calibri" charset="0"/>
                <a:ea typeface="Calibri" charset="0"/>
                <a:cs typeface="Calibri" charset="0"/>
              </a:rPr>
              <a:t>… I</a:t>
            </a:r>
            <a:r>
              <a:rPr lang="en-US" i="1" dirty="0" err="1">
                <a:latin typeface="Calibri" charset="0"/>
                <a:ea typeface="Calibri" charset="0"/>
                <a:cs typeface="Calibri" charset="0"/>
              </a:rPr>
              <a:t>nclude</a:t>
            </a:r>
            <a:r>
              <a:rPr lang="en-US" i="1" dirty="0">
                <a:latin typeface="Calibri" charset="0"/>
                <a:ea typeface="Calibri" charset="0"/>
                <a:cs typeface="Calibri" charset="0"/>
              </a:rPr>
              <a:t> looking at behavioral and environmental factors that impact health and how the organization uses assets (e.g., “green buildings and walkways,” what is done with medical waste) to promote a healthy environment</a:t>
            </a:r>
          </a:p>
          <a:p>
            <a:pPr lvl="0"/>
            <a:endParaRPr lang="en-US" dirty="0">
              <a:latin typeface="Calibri" charset="0"/>
              <a:ea typeface="Calibri" charset="0"/>
              <a:cs typeface="Calibri" charset="0"/>
            </a:endParaRPr>
          </a:p>
          <a:p>
            <a:pPr lvl="0"/>
            <a:r>
              <a:rPr lang="en-US" i="1" dirty="0">
                <a:latin typeface="Calibri" charset="0"/>
                <a:ea typeface="Calibri" charset="0"/>
                <a:cs typeface="Calibri" charset="0"/>
              </a:rPr>
              <a:t>Refining approaches to Medicaid purchasing to address physical and mental health needs, starting with payments that support interventions to reduce homelessness and rates of incarceration</a:t>
            </a:r>
          </a:p>
        </p:txBody>
      </p:sp>
    </p:spTree>
    <p:extLst>
      <p:ext uri="{BB962C8B-B14F-4D97-AF65-F5344CB8AC3E}">
        <p14:creationId xmlns:p14="http://schemas.microsoft.com/office/powerpoint/2010/main" val="7136598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073" y="1105910"/>
            <a:ext cx="8229600" cy="715962"/>
          </a:xfrm>
        </p:spPr>
        <p:txBody>
          <a:bodyPr/>
          <a:lstStyle/>
          <a:p>
            <a:r>
              <a:rPr lang="en-US" sz="2400" dirty="0"/>
              <a:t>Interview Quotes: Where Public Health Schools and Programs Add Value</a:t>
            </a:r>
          </a:p>
        </p:txBody>
      </p:sp>
      <p:sp>
        <p:nvSpPr>
          <p:cNvPr id="3" name="Content Placeholder 2"/>
          <p:cNvSpPr>
            <a:spLocks noGrp="1"/>
          </p:cNvSpPr>
          <p:nvPr>
            <p:ph idx="1"/>
          </p:nvPr>
        </p:nvSpPr>
        <p:spPr>
          <a:xfrm>
            <a:off x="457200" y="2076450"/>
            <a:ext cx="7429500" cy="3568634"/>
          </a:xfrm>
        </p:spPr>
        <p:txBody>
          <a:bodyPr/>
          <a:lstStyle/>
          <a:p>
            <a:pPr>
              <a:spcBef>
                <a:spcPts val="1404"/>
              </a:spcBef>
            </a:pPr>
            <a:r>
              <a:rPr lang="en-US" i="1" dirty="0">
                <a:latin typeface="Calibri" charset="0"/>
                <a:ea typeface="Calibri" charset="0"/>
                <a:cs typeface="Calibri" charset="0"/>
              </a:rPr>
              <a:t>Planning function to understand how things are connected and whether workforce needs are being met</a:t>
            </a:r>
          </a:p>
          <a:p>
            <a:pPr>
              <a:spcBef>
                <a:spcPts val="1404"/>
              </a:spcBef>
            </a:pPr>
            <a:r>
              <a:rPr lang="en-US" i="1" dirty="0">
                <a:latin typeface="Calibri" charset="0"/>
                <a:ea typeface="Calibri" charset="0"/>
                <a:cs typeface="Calibri" charset="0"/>
              </a:rPr>
              <a:t>Equip graduates with theoretical, analytic, and managerial tools and skills</a:t>
            </a:r>
          </a:p>
          <a:p>
            <a:pPr>
              <a:spcBef>
                <a:spcPts val="1404"/>
              </a:spcBef>
            </a:pPr>
            <a:r>
              <a:rPr lang="en-US" i="1" dirty="0">
                <a:latin typeface="Calibri" charset="0"/>
                <a:ea typeface="Calibri" charset="0"/>
                <a:cs typeface="Calibri" charset="0"/>
              </a:rPr>
              <a:t>Information, education, publications, research, resources and tools to support decision making</a:t>
            </a:r>
            <a:endParaRPr lang="en-US" dirty="0">
              <a:latin typeface="Calibri" charset="0"/>
              <a:ea typeface="Calibri" charset="0"/>
              <a:cs typeface="Calibri" charset="0"/>
            </a:endParaRPr>
          </a:p>
          <a:p>
            <a:pPr marL="0" indent="0">
              <a:buNone/>
            </a:pPr>
            <a:endParaRPr lang="en-US" dirty="0"/>
          </a:p>
        </p:txBody>
      </p:sp>
    </p:spTree>
    <p:extLst>
      <p:ext uri="{BB962C8B-B14F-4D97-AF65-F5344CB8AC3E}">
        <p14:creationId xmlns:p14="http://schemas.microsoft.com/office/powerpoint/2010/main" val="785115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Population Health Leadership Group</a:t>
            </a:r>
          </a:p>
        </p:txBody>
      </p:sp>
      <p:sp>
        <p:nvSpPr>
          <p:cNvPr id="3" name="Content Placeholder 2"/>
          <p:cNvSpPr>
            <a:spLocks noGrp="1"/>
          </p:cNvSpPr>
          <p:nvPr>
            <p:ph idx="1"/>
          </p:nvPr>
        </p:nvSpPr>
        <p:spPr>
          <a:xfrm>
            <a:off x="457200" y="1698630"/>
            <a:ext cx="7338822" cy="3946520"/>
          </a:xfrm>
        </p:spPr>
        <p:txBody>
          <a:bodyPr/>
          <a:lstStyle/>
          <a:p>
            <a:r>
              <a:rPr lang="en-US" sz="1650" dirty="0">
                <a:latin typeface="Calibri" charset="0"/>
                <a:ea typeface="Calibri" charset="0"/>
                <a:cs typeface="Calibri" charset="0"/>
              </a:rPr>
              <a:t>Robert S. </a:t>
            </a:r>
            <a:r>
              <a:rPr lang="en-US" sz="1650" dirty="0" err="1">
                <a:latin typeface="Calibri" charset="0"/>
                <a:ea typeface="Calibri" charset="0"/>
                <a:cs typeface="Calibri" charset="0"/>
              </a:rPr>
              <a:t>Dittus</a:t>
            </a:r>
            <a:r>
              <a:rPr lang="en-US" sz="1650" dirty="0">
                <a:latin typeface="Calibri" charset="0"/>
                <a:ea typeface="Calibri" charset="0"/>
                <a:cs typeface="Calibri" charset="0"/>
              </a:rPr>
              <a:t>, MD, MPH, Vanderbilt, Co-Chair</a:t>
            </a:r>
          </a:p>
          <a:p>
            <a:r>
              <a:rPr lang="en-US" sz="1650" dirty="0">
                <a:latin typeface="Calibri" charset="0"/>
                <a:ea typeface="Calibri" charset="0"/>
                <a:cs typeface="Calibri" charset="0"/>
              </a:rPr>
              <a:t>John R. Finnegan, Jr., PhD, Minnesota, Co-Chair  </a:t>
            </a:r>
          </a:p>
          <a:p>
            <a:r>
              <a:rPr lang="en-US" sz="1650" dirty="0">
                <a:latin typeface="Calibri" charset="0"/>
                <a:ea typeface="Calibri" charset="0"/>
                <a:cs typeface="Calibri" charset="0"/>
              </a:rPr>
              <a:t>Donna Arnett, PhD, Kentucky</a:t>
            </a:r>
          </a:p>
          <a:p>
            <a:r>
              <a:rPr lang="en-US" sz="1650" dirty="0">
                <a:latin typeface="Calibri" charset="0"/>
                <a:ea typeface="Calibri" charset="0"/>
                <a:cs typeface="Calibri" charset="0"/>
              </a:rPr>
              <a:t>Ruth G. </a:t>
            </a:r>
            <a:r>
              <a:rPr lang="en-US" sz="1650" dirty="0" err="1">
                <a:latin typeface="Calibri" charset="0"/>
                <a:ea typeface="Calibri" charset="0"/>
                <a:cs typeface="Calibri" charset="0"/>
              </a:rPr>
              <a:t>Bernheim</a:t>
            </a:r>
            <a:r>
              <a:rPr lang="en-US" sz="1650" dirty="0">
                <a:latin typeface="Calibri" charset="0"/>
                <a:ea typeface="Calibri" charset="0"/>
                <a:cs typeface="Calibri" charset="0"/>
              </a:rPr>
              <a:t>, JD, MPH, Virginia</a:t>
            </a:r>
          </a:p>
          <a:p>
            <a:r>
              <a:rPr lang="en-US" sz="1650" dirty="0">
                <a:latin typeface="Calibri" charset="0"/>
                <a:ea typeface="Calibri" charset="0"/>
                <a:cs typeface="Calibri" charset="0"/>
              </a:rPr>
              <a:t>Susan J. Curry, PhD, Iowa</a:t>
            </a:r>
          </a:p>
          <a:p>
            <a:r>
              <a:rPr lang="en-US" sz="1650" dirty="0">
                <a:latin typeface="Calibri" charset="0"/>
                <a:ea typeface="Calibri" charset="0"/>
                <a:cs typeface="Calibri" charset="0"/>
              </a:rPr>
              <a:t>Paul K. Halverson, </a:t>
            </a:r>
            <a:r>
              <a:rPr lang="en-US" sz="1650" dirty="0" err="1">
                <a:latin typeface="Calibri" charset="0"/>
                <a:ea typeface="Calibri" charset="0"/>
                <a:cs typeface="Calibri" charset="0"/>
              </a:rPr>
              <a:t>DrPH</a:t>
            </a:r>
            <a:r>
              <a:rPr lang="en-US" sz="1650" dirty="0">
                <a:latin typeface="Calibri" charset="0"/>
                <a:ea typeface="Calibri" charset="0"/>
                <a:cs typeface="Calibri" charset="0"/>
              </a:rPr>
              <a:t>, Indiana University – Indianapolis </a:t>
            </a:r>
          </a:p>
          <a:p>
            <a:r>
              <a:rPr lang="en-US" sz="1650" dirty="0">
                <a:latin typeface="Calibri" charset="0"/>
                <a:ea typeface="Calibri" charset="0"/>
                <a:cs typeface="Calibri" charset="0"/>
              </a:rPr>
              <a:t>Deborah </a:t>
            </a:r>
            <a:r>
              <a:rPr lang="en-US" sz="1650" dirty="0" err="1">
                <a:latin typeface="Calibri" charset="0"/>
                <a:ea typeface="Calibri" charset="0"/>
                <a:cs typeface="Calibri" charset="0"/>
              </a:rPr>
              <a:t>Helitzer</a:t>
            </a:r>
            <a:r>
              <a:rPr lang="en-US" sz="1650" dirty="0">
                <a:latin typeface="Calibri" charset="0"/>
                <a:ea typeface="Calibri" charset="0"/>
                <a:cs typeface="Calibri" charset="0"/>
              </a:rPr>
              <a:t>, ScD, New Mexico (until 6/2017)</a:t>
            </a:r>
          </a:p>
          <a:p>
            <a:r>
              <a:rPr lang="en-US" sz="1650" dirty="0">
                <a:latin typeface="Calibri" charset="0"/>
                <a:ea typeface="Calibri" charset="0"/>
                <a:cs typeface="Calibri" charset="0"/>
              </a:rPr>
              <a:t>Boris D. </a:t>
            </a:r>
            <a:r>
              <a:rPr lang="en-US" sz="1650" dirty="0" err="1">
                <a:latin typeface="Calibri" charset="0"/>
                <a:ea typeface="Calibri" charset="0"/>
                <a:cs typeface="Calibri" charset="0"/>
              </a:rPr>
              <a:t>Lushniak</a:t>
            </a:r>
            <a:r>
              <a:rPr lang="en-US" sz="1650" dirty="0">
                <a:latin typeface="Calibri" charset="0"/>
                <a:ea typeface="Calibri" charset="0"/>
                <a:cs typeface="Calibri" charset="0"/>
              </a:rPr>
              <a:t>, MD, MPH, Maryland</a:t>
            </a:r>
          </a:p>
          <a:p>
            <a:r>
              <a:rPr lang="en-US" sz="1650" dirty="0">
                <a:latin typeface="Calibri" charset="0"/>
                <a:ea typeface="Calibri" charset="0"/>
                <a:cs typeface="Calibri" charset="0"/>
              </a:rPr>
              <a:t>William J. Martin, MD, Ohio State  </a:t>
            </a:r>
          </a:p>
          <a:p>
            <a:r>
              <a:rPr lang="en-US" sz="1650" dirty="0">
                <a:latin typeface="Calibri" charset="0"/>
                <a:ea typeface="Calibri" charset="0"/>
                <a:cs typeface="Calibri" charset="0"/>
              </a:rPr>
              <a:t>David B. Nash, MD, MBA; Willie H. Oglesby, PhD, MSPH, Thomas Jefferson</a:t>
            </a:r>
          </a:p>
          <a:p>
            <a:r>
              <a:rPr lang="en-US" sz="1650" dirty="0">
                <a:latin typeface="Calibri" charset="0"/>
                <a:ea typeface="Calibri" charset="0"/>
                <a:cs typeface="Calibri" charset="0"/>
              </a:rPr>
              <a:t>Barbara K. </a:t>
            </a:r>
            <a:r>
              <a:rPr lang="en-US" sz="1650" dirty="0" err="1">
                <a:latin typeface="Calibri" charset="0"/>
                <a:ea typeface="Calibri" charset="0"/>
                <a:cs typeface="Calibri" charset="0"/>
              </a:rPr>
              <a:t>Rimer</a:t>
            </a:r>
            <a:r>
              <a:rPr lang="en-US" sz="1650" dirty="0">
                <a:latin typeface="Calibri" charset="0"/>
                <a:ea typeface="Calibri" charset="0"/>
                <a:cs typeface="Calibri" charset="0"/>
              </a:rPr>
              <a:t>, </a:t>
            </a:r>
            <a:r>
              <a:rPr lang="en-US" sz="1650" dirty="0" err="1">
                <a:latin typeface="Calibri" charset="0"/>
                <a:ea typeface="Calibri" charset="0"/>
                <a:cs typeface="Calibri" charset="0"/>
              </a:rPr>
              <a:t>DrPH</a:t>
            </a:r>
            <a:r>
              <a:rPr lang="en-US" sz="1650" dirty="0">
                <a:latin typeface="Calibri" charset="0"/>
                <a:ea typeface="Calibri" charset="0"/>
                <a:cs typeface="Calibri" charset="0"/>
              </a:rPr>
              <a:t>, MPH, Dean, North Carolina</a:t>
            </a:r>
          </a:p>
          <a:p>
            <a:r>
              <a:rPr lang="en-US" sz="1650" dirty="0">
                <a:latin typeface="Calibri" charset="0"/>
                <a:ea typeface="Calibri" charset="0"/>
                <a:cs typeface="Calibri" charset="0"/>
              </a:rPr>
              <a:t>Laura L. </a:t>
            </a:r>
            <a:r>
              <a:rPr lang="en-US" sz="1650" dirty="0" err="1">
                <a:latin typeface="Calibri" charset="0"/>
                <a:ea typeface="Calibri" charset="0"/>
                <a:cs typeface="Calibri" charset="0"/>
              </a:rPr>
              <a:t>Rudkin</a:t>
            </a:r>
            <a:r>
              <a:rPr lang="en-US" sz="1650" dirty="0">
                <a:latin typeface="Calibri" charset="0"/>
                <a:ea typeface="Calibri" charset="0"/>
                <a:cs typeface="Calibri" charset="0"/>
              </a:rPr>
              <a:t>, PhD, MA, University of Texas Medical Branch at Galveston</a:t>
            </a:r>
          </a:p>
          <a:p>
            <a:r>
              <a:rPr lang="en-US" sz="1650" dirty="0">
                <a:latin typeface="Calibri" charset="0"/>
                <a:ea typeface="Calibri" charset="0"/>
                <a:cs typeface="Calibri" charset="0"/>
              </a:rPr>
              <a:t>Phillip L. Williams, PhD, Georgia</a:t>
            </a:r>
          </a:p>
          <a:p>
            <a:endParaRPr lang="en-US" sz="1800" dirty="0">
              <a:latin typeface="Aleo" panose="020F0502020204030203"/>
              <a:ea typeface="Calibri" panose="020F0502020204030204" pitchFamily="34" charset="0"/>
              <a:cs typeface="Calibri" panose="020F0502020204030204" pitchFamily="34" charset="0"/>
            </a:endParaRPr>
          </a:p>
          <a:p>
            <a:pPr marL="0" indent="0">
              <a:buNone/>
            </a:pPr>
            <a:endParaRPr lang="en-US" dirty="0">
              <a:latin typeface="Aleo" panose="020F0502020204030203"/>
            </a:endParaRPr>
          </a:p>
        </p:txBody>
      </p:sp>
      <p:sp>
        <p:nvSpPr>
          <p:cNvPr id="5" name="TextBox 4"/>
          <p:cNvSpPr txBox="1"/>
          <p:nvPr/>
        </p:nvSpPr>
        <p:spPr>
          <a:xfrm>
            <a:off x="6318607" y="1835864"/>
            <a:ext cx="1872465" cy="1615827"/>
          </a:xfrm>
          <a:prstGeom prst="rect">
            <a:avLst/>
          </a:prstGeom>
          <a:solidFill>
            <a:schemeClr val="accent1"/>
          </a:solidFill>
        </p:spPr>
        <p:txBody>
          <a:bodyPr wrap="square" rtlCol="0">
            <a:spAutoFit/>
          </a:bodyPr>
          <a:lstStyle/>
          <a:p>
            <a:r>
              <a:rPr lang="en-US" sz="1650" b="1" dirty="0">
                <a:solidFill>
                  <a:schemeClr val="bg1"/>
                </a:solidFill>
              </a:rPr>
              <a:t>Project Staff:</a:t>
            </a:r>
          </a:p>
          <a:p>
            <a:r>
              <a:rPr lang="en-US" sz="1650" dirty="0">
                <a:solidFill>
                  <a:schemeClr val="bg1"/>
                </a:solidFill>
              </a:rPr>
              <a:t>Tony </a:t>
            </a:r>
            <a:r>
              <a:rPr lang="en-US" sz="1650" dirty="0" err="1">
                <a:solidFill>
                  <a:schemeClr val="bg1"/>
                </a:solidFill>
              </a:rPr>
              <a:t>Mazzaschi</a:t>
            </a:r>
            <a:endParaRPr lang="en-US" sz="1650" dirty="0">
              <a:solidFill>
                <a:schemeClr val="bg1"/>
              </a:solidFill>
            </a:endParaRPr>
          </a:p>
          <a:p>
            <a:r>
              <a:rPr lang="en-US" sz="1650" dirty="0">
                <a:solidFill>
                  <a:schemeClr val="bg1"/>
                </a:solidFill>
              </a:rPr>
              <a:t>Rita Kelliher</a:t>
            </a:r>
          </a:p>
          <a:p>
            <a:r>
              <a:rPr lang="en-US" sz="1650" dirty="0">
                <a:solidFill>
                  <a:schemeClr val="bg1"/>
                </a:solidFill>
              </a:rPr>
              <a:t>Diane </a:t>
            </a:r>
            <a:r>
              <a:rPr lang="en-US" sz="1650" dirty="0" err="1">
                <a:solidFill>
                  <a:schemeClr val="bg1"/>
                </a:solidFill>
              </a:rPr>
              <a:t>Stollenwerk</a:t>
            </a:r>
            <a:endParaRPr lang="en-US" sz="1650" dirty="0">
              <a:solidFill>
                <a:schemeClr val="bg1"/>
              </a:solidFill>
            </a:endParaRPr>
          </a:p>
          <a:p>
            <a:r>
              <a:rPr lang="en-US" sz="1650" dirty="0">
                <a:solidFill>
                  <a:schemeClr val="bg1"/>
                </a:solidFill>
              </a:rPr>
              <a:t>Jennifer </a:t>
            </a:r>
            <a:r>
              <a:rPr lang="en-US" sz="1650" dirty="0" err="1">
                <a:solidFill>
                  <a:schemeClr val="bg1"/>
                </a:solidFill>
              </a:rPr>
              <a:t>Salopek</a:t>
            </a:r>
            <a:endParaRPr lang="en-US" sz="1650" dirty="0">
              <a:solidFill>
                <a:schemeClr val="bg1"/>
              </a:solidFill>
            </a:endParaRPr>
          </a:p>
          <a:p>
            <a:r>
              <a:rPr lang="en-US" sz="1650" dirty="0">
                <a:solidFill>
                  <a:schemeClr val="bg1"/>
                </a:solidFill>
              </a:rPr>
              <a:t>Andrew Webber</a:t>
            </a:r>
          </a:p>
        </p:txBody>
      </p:sp>
      <p:pic>
        <p:nvPicPr>
          <p:cNvPr id="4" name="Picture 3"/>
          <p:cNvPicPr>
            <a:picLocks noChangeAspect="1"/>
          </p:cNvPicPr>
          <p:nvPr/>
        </p:nvPicPr>
        <p:blipFill>
          <a:blip r:embed="rId2"/>
          <a:stretch>
            <a:fillRect/>
          </a:stretch>
        </p:blipFill>
        <p:spPr>
          <a:xfrm>
            <a:off x="7423119" y="4530579"/>
            <a:ext cx="1535906" cy="950119"/>
          </a:xfrm>
          <a:prstGeom prst="rect">
            <a:avLst/>
          </a:prstGeom>
        </p:spPr>
      </p:pic>
    </p:spTree>
    <p:extLst>
      <p:ext uri="{BB962C8B-B14F-4D97-AF65-F5344CB8AC3E}">
        <p14:creationId xmlns:p14="http://schemas.microsoft.com/office/powerpoint/2010/main" val="94221378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1" y="1063228"/>
            <a:ext cx="8229600" cy="536972"/>
          </a:xfrm>
        </p:spPr>
        <p:txBody>
          <a:bodyPr/>
          <a:lstStyle/>
          <a:p>
            <a:r>
              <a:rPr lang="en-US" dirty="0"/>
              <a:t>Opportunities as Perceived by Interviewees</a:t>
            </a:r>
          </a:p>
        </p:txBody>
      </p:sp>
      <p:sp>
        <p:nvSpPr>
          <p:cNvPr id="3" name="Content Placeholder 2"/>
          <p:cNvSpPr>
            <a:spLocks noGrp="1"/>
          </p:cNvSpPr>
          <p:nvPr>
            <p:ph idx="1"/>
          </p:nvPr>
        </p:nvSpPr>
        <p:spPr>
          <a:xfrm>
            <a:off x="457200" y="2000250"/>
            <a:ext cx="7654529" cy="3644834"/>
          </a:xfrm>
        </p:spPr>
        <p:txBody>
          <a:bodyPr/>
          <a:lstStyle/>
          <a:p>
            <a:pPr>
              <a:spcBef>
                <a:spcPts val="1404"/>
              </a:spcBef>
            </a:pPr>
            <a:r>
              <a:rPr lang="en-US" dirty="0">
                <a:latin typeface="Calibri" charset="0"/>
                <a:ea typeface="Calibri" charset="0"/>
                <a:cs typeface="Calibri" charset="0"/>
              </a:rPr>
              <a:t>Majority identified bringing partners and stakeholders together to create healthier communities</a:t>
            </a:r>
          </a:p>
          <a:p>
            <a:pPr>
              <a:spcBef>
                <a:spcPts val="1404"/>
              </a:spcBef>
            </a:pPr>
            <a:r>
              <a:rPr lang="en-US" dirty="0">
                <a:latin typeface="Calibri" charset="0"/>
                <a:ea typeface="Calibri" charset="0"/>
                <a:cs typeface="Calibri" charset="0"/>
              </a:rPr>
              <a:t>Several mentioned ‘silos’ as a major problem in inter-professional education and in professional activities</a:t>
            </a:r>
          </a:p>
          <a:p>
            <a:pPr>
              <a:spcBef>
                <a:spcPts val="1404"/>
              </a:spcBef>
            </a:pPr>
            <a:r>
              <a:rPr lang="en-US" dirty="0">
                <a:latin typeface="Calibri" charset="0"/>
                <a:ea typeface="Calibri" charset="0"/>
                <a:cs typeface="Calibri" charset="0"/>
              </a:rPr>
              <a:t>Many called for more collaboration and engagement with education, business, health clinics, mental health professionals, and other partners</a:t>
            </a:r>
          </a:p>
          <a:p>
            <a:pPr marL="0" indent="0">
              <a:buNone/>
            </a:pPr>
            <a:endParaRPr lang="en-US" dirty="0"/>
          </a:p>
        </p:txBody>
      </p:sp>
    </p:spTree>
    <p:extLst>
      <p:ext uri="{BB962C8B-B14F-4D97-AF65-F5344CB8AC3E}">
        <p14:creationId xmlns:p14="http://schemas.microsoft.com/office/powerpoint/2010/main" val="12938577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2020"/>
            <a:ext cx="8229600" cy="715962"/>
          </a:xfrm>
          <a:effectLst>
            <a:outerShdw blurRad="50800" dist="50800" dir="5400000" algn="ctr" rotWithShape="0">
              <a:srgbClr val="000000">
                <a:alpha val="0"/>
              </a:srgbClr>
            </a:outerShdw>
          </a:effectLst>
        </p:spPr>
        <p:txBody>
          <a:bodyPr/>
          <a:lstStyle/>
          <a:p>
            <a:r>
              <a:rPr lang="en-US" dirty="0"/>
              <a:t>Interview Quotes: Perceived Opportunities</a:t>
            </a:r>
          </a:p>
        </p:txBody>
      </p:sp>
      <p:sp>
        <p:nvSpPr>
          <p:cNvPr id="3" name="Content Placeholder 2"/>
          <p:cNvSpPr>
            <a:spLocks noGrp="1"/>
          </p:cNvSpPr>
          <p:nvPr>
            <p:ph idx="1"/>
          </p:nvPr>
        </p:nvSpPr>
        <p:spPr>
          <a:xfrm>
            <a:off x="457200" y="1873250"/>
            <a:ext cx="7579519" cy="3714683"/>
          </a:xfrm>
        </p:spPr>
        <p:txBody>
          <a:bodyPr/>
          <a:lstStyle/>
          <a:p>
            <a:pPr>
              <a:spcBef>
                <a:spcPts val="1404"/>
              </a:spcBef>
            </a:pPr>
            <a:r>
              <a:rPr lang="en-US" i="1" dirty="0">
                <a:latin typeface="Calibri" charset="0"/>
                <a:ea typeface="Calibri" charset="0"/>
                <a:cs typeface="Calibri" charset="0"/>
              </a:rPr>
              <a:t>Forge intra-curricular activities and blended education to bring together various parts to learn from each other</a:t>
            </a:r>
            <a:endParaRPr lang="en-US" dirty="0">
              <a:latin typeface="Calibri" charset="0"/>
              <a:ea typeface="Calibri" charset="0"/>
              <a:cs typeface="Calibri" charset="0"/>
            </a:endParaRPr>
          </a:p>
          <a:p>
            <a:pPr>
              <a:spcBef>
                <a:spcPts val="1404"/>
              </a:spcBef>
            </a:pPr>
            <a:r>
              <a:rPr lang="en-US" i="1" dirty="0">
                <a:latin typeface="Calibri" charset="0"/>
                <a:ea typeface="Calibri" charset="0"/>
                <a:cs typeface="Calibri" charset="0"/>
              </a:rPr>
              <a:t>Inter-professional education: foundationally changes how people understand each other</a:t>
            </a:r>
            <a:endParaRPr lang="is-IS" i="1" dirty="0">
              <a:latin typeface="Calibri" charset="0"/>
              <a:ea typeface="Calibri" charset="0"/>
              <a:cs typeface="Calibri" charset="0"/>
            </a:endParaRPr>
          </a:p>
          <a:p>
            <a:pPr>
              <a:spcBef>
                <a:spcPts val="1404"/>
              </a:spcBef>
            </a:pPr>
            <a:r>
              <a:rPr lang="en-US" i="1" dirty="0">
                <a:latin typeface="Calibri" charset="0"/>
                <a:ea typeface="Calibri" charset="0"/>
                <a:cs typeface="Calibri" charset="0"/>
              </a:rPr>
              <a:t>Connections to other disciplines: Connect an MPH to social work, law degree, degree in planning, or MBA – good bridging degrees are better than just an MPH </a:t>
            </a:r>
            <a:endParaRPr lang="en-US" dirty="0">
              <a:latin typeface="Calibri" charset="0"/>
              <a:ea typeface="Calibri" charset="0"/>
              <a:cs typeface="Calibri" charset="0"/>
            </a:endParaRPr>
          </a:p>
        </p:txBody>
      </p:sp>
    </p:spTree>
    <p:extLst>
      <p:ext uri="{BB962C8B-B14F-4D97-AF65-F5344CB8AC3E}">
        <p14:creationId xmlns:p14="http://schemas.microsoft.com/office/powerpoint/2010/main" val="4478955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50493"/>
            <a:ext cx="8229600" cy="715962"/>
          </a:xfrm>
          <a:effectLst>
            <a:outerShdw blurRad="50800" dist="50800" dir="5400000" algn="ctr" rotWithShape="0">
              <a:srgbClr val="000000">
                <a:alpha val="0"/>
              </a:srgbClr>
            </a:outerShdw>
          </a:effectLst>
        </p:spPr>
        <p:txBody>
          <a:bodyPr/>
          <a:lstStyle/>
          <a:p>
            <a:r>
              <a:rPr lang="en-US" dirty="0"/>
              <a:t>Interview Quotes: Perceived Opportunities (continued) </a:t>
            </a:r>
          </a:p>
        </p:txBody>
      </p:sp>
      <p:sp>
        <p:nvSpPr>
          <p:cNvPr id="3" name="Content Placeholder 2"/>
          <p:cNvSpPr>
            <a:spLocks noGrp="1"/>
          </p:cNvSpPr>
          <p:nvPr>
            <p:ph idx="1"/>
          </p:nvPr>
        </p:nvSpPr>
        <p:spPr>
          <a:xfrm>
            <a:off x="457200" y="1949450"/>
            <a:ext cx="7315200" cy="3638483"/>
          </a:xfrm>
        </p:spPr>
        <p:txBody>
          <a:bodyPr/>
          <a:lstStyle/>
          <a:p>
            <a:pPr>
              <a:spcBef>
                <a:spcPts val="1854"/>
              </a:spcBef>
            </a:pPr>
            <a:r>
              <a:rPr lang="en-US" i="1" dirty="0">
                <a:latin typeface="Calibri" charset="0"/>
                <a:ea typeface="Calibri" charset="0"/>
                <a:cs typeface="Calibri" charset="0"/>
              </a:rPr>
              <a:t>Public health should be the ‘chief health strategist’: this involves partnership, strategies to address health disparities, and using evidence-based approaches.</a:t>
            </a:r>
            <a:r>
              <a:rPr lang="en-US" dirty="0">
                <a:latin typeface="Calibri" charset="0"/>
                <a:ea typeface="Calibri" charset="0"/>
                <a:cs typeface="Calibri" charset="0"/>
              </a:rPr>
              <a:t> </a:t>
            </a:r>
          </a:p>
          <a:p>
            <a:pPr>
              <a:spcBef>
                <a:spcPts val="1854"/>
              </a:spcBef>
            </a:pPr>
            <a:r>
              <a:rPr lang="en-US" i="1" dirty="0">
                <a:latin typeface="Calibri" charset="0"/>
                <a:ea typeface="Calibri" charset="0"/>
                <a:cs typeface="Calibri" charset="0"/>
              </a:rPr>
              <a:t>Health care as the classic partner is too narrow.</a:t>
            </a:r>
            <a:r>
              <a:rPr lang="en-US" dirty="0">
                <a:latin typeface="Calibri" charset="0"/>
                <a:ea typeface="Calibri" charset="0"/>
                <a:cs typeface="Calibri" charset="0"/>
              </a:rPr>
              <a:t> </a:t>
            </a:r>
            <a:r>
              <a:rPr lang="en-US" i="1" dirty="0">
                <a:latin typeface="Calibri" charset="0"/>
                <a:ea typeface="Calibri" charset="0"/>
                <a:cs typeface="Calibri" charset="0"/>
              </a:rPr>
              <a:t>Need to connect with businesses, parks, city planning, police, K-12, education... </a:t>
            </a:r>
          </a:p>
          <a:p>
            <a:pPr>
              <a:spcBef>
                <a:spcPts val="1854"/>
              </a:spcBef>
            </a:pPr>
            <a:r>
              <a:rPr lang="en-US" i="1" dirty="0">
                <a:latin typeface="Calibri" charset="0"/>
                <a:ea typeface="Calibri" charset="0"/>
                <a:cs typeface="Calibri" charset="0"/>
              </a:rPr>
              <a:t>Focus on how the broader community can take actions to result in better health. These sectors don’t understand their potential</a:t>
            </a:r>
            <a:r>
              <a:rPr lang="en-US" dirty="0">
                <a:latin typeface="Calibri" charset="0"/>
                <a:ea typeface="Calibri" charset="0"/>
                <a:cs typeface="Calibri" charset="0"/>
              </a:rPr>
              <a:t>.</a:t>
            </a:r>
          </a:p>
        </p:txBody>
      </p:sp>
    </p:spTree>
    <p:extLst>
      <p:ext uri="{BB962C8B-B14F-4D97-AF65-F5344CB8AC3E}">
        <p14:creationId xmlns:p14="http://schemas.microsoft.com/office/powerpoint/2010/main" val="8506622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1" y="1063228"/>
            <a:ext cx="7327900" cy="536972"/>
          </a:xfrm>
        </p:spPr>
        <p:txBody>
          <a:bodyPr/>
          <a:lstStyle/>
          <a:p>
            <a:r>
              <a:rPr lang="en-US" sz="2400" dirty="0"/>
              <a:t>Interview Quotes: Needed Activities or Skills</a:t>
            </a:r>
          </a:p>
        </p:txBody>
      </p:sp>
      <p:sp>
        <p:nvSpPr>
          <p:cNvPr id="3" name="Content Placeholder 2"/>
          <p:cNvSpPr>
            <a:spLocks noGrp="1"/>
          </p:cNvSpPr>
          <p:nvPr>
            <p:ph idx="1"/>
          </p:nvPr>
        </p:nvSpPr>
        <p:spPr>
          <a:xfrm>
            <a:off x="444501" y="1962150"/>
            <a:ext cx="7327900" cy="3625784"/>
          </a:xfrm>
        </p:spPr>
        <p:txBody>
          <a:bodyPr/>
          <a:lstStyle/>
          <a:p>
            <a:pPr>
              <a:spcBef>
                <a:spcPts val="1854"/>
              </a:spcBef>
            </a:pPr>
            <a:r>
              <a:rPr lang="en-US" i="1" dirty="0">
                <a:latin typeface="Calibri" charset="0"/>
                <a:ea typeface="Calibri" charset="0"/>
                <a:cs typeface="Calibri" charset="0"/>
              </a:rPr>
              <a:t>Community relations, grassroots organizing, partnerships</a:t>
            </a:r>
            <a:r>
              <a:rPr lang="en-US" dirty="0">
                <a:latin typeface="Calibri" charset="0"/>
                <a:ea typeface="Calibri" charset="0"/>
                <a:cs typeface="Calibri" charset="0"/>
              </a:rPr>
              <a:t>, </a:t>
            </a:r>
            <a:r>
              <a:rPr lang="en-US" i="1" dirty="0">
                <a:latin typeface="Calibri" charset="0"/>
                <a:ea typeface="Calibri" charset="0"/>
                <a:cs typeface="Calibri" charset="0"/>
              </a:rPr>
              <a:t>analytics, issue framing, communication, leadership (vs. management) </a:t>
            </a:r>
            <a:r>
              <a:rPr lang="is-IS" i="1" dirty="0">
                <a:latin typeface="Calibri" charset="0"/>
                <a:ea typeface="Calibri" charset="0"/>
                <a:cs typeface="Calibri" charset="0"/>
              </a:rPr>
              <a:t>… </a:t>
            </a:r>
            <a:r>
              <a:rPr lang="en-US" i="1" dirty="0">
                <a:latin typeface="Calibri" charset="0"/>
                <a:ea typeface="Calibri" charset="0"/>
                <a:cs typeface="Calibri" charset="0"/>
              </a:rPr>
              <a:t>bring stakeholders together </a:t>
            </a:r>
            <a:r>
              <a:rPr lang="is-IS" i="1" dirty="0">
                <a:latin typeface="Calibri" charset="0"/>
                <a:ea typeface="Calibri" charset="0"/>
                <a:cs typeface="Calibri" charset="0"/>
              </a:rPr>
              <a:t>… </a:t>
            </a:r>
            <a:r>
              <a:rPr lang="en-US" i="1" dirty="0">
                <a:latin typeface="Calibri" charset="0"/>
                <a:ea typeface="Calibri" charset="0"/>
                <a:cs typeface="Calibri" charset="0"/>
              </a:rPr>
              <a:t>reduce duplication of efforts</a:t>
            </a:r>
          </a:p>
          <a:p>
            <a:pPr>
              <a:spcBef>
                <a:spcPts val="1854"/>
              </a:spcBef>
            </a:pPr>
            <a:r>
              <a:rPr lang="en-US" i="1" dirty="0">
                <a:latin typeface="Calibri" charset="0"/>
                <a:ea typeface="Calibri" charset="0"/>
                <a:cs typeface="Calibri" charset="0"/>
              </a:rPr>
              <a:t>Public health thinks it’s underfunded but the money won’t be coming back. Instead, expand partners to have the needed impact. There is never enough money, so working with partners is imperative.</a:t>
            </a:r>
            <a:endParaRPr lang="en-US" dirty="0">
              <a:latin typeface="Calibri" charset="0"/>
              <a:ea typeface="Calibri" charset="0"/>
              <a:cs typeface="Calibri" charset="0"/>
            </a:endParaRPr>
          </a:p>
        </p:txBody>
      </p:sp>
    </p:spTree>
    <p:extLst>
      <p:ext uri="{BB962C8B-B14F-4D97-AF65-F5344CB8AC3E}">
        <p14:creationId xmlns:p14="http://schemas.microsoft.com/office/powerpoint/2010/main" val="12818817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1063228"/>
            <a:ext cx="7366001" cy="536972"/>
          </a:xfrm>
        </p:spPr>
        <p:txBody>
          <a:bodyPr/>
          <a:lstStyle/>
          <a:p>
            <a:r>
              <a:rPr lang="en-US" sz="2400" dirty="0"/>
              <a:t>Interview Quotes: Needed Activities or Skills (continued)</a:t>
            </a:r>
          </a:p>
        </p:txBody>
      </p:sp>
      <p:sp>
        <p:nvSpPr>
          <p:cNvPr id="3" name="Content Placeholder 2"/>
          <p:cNvSpPr>
            <a:spLocks noGrp="1"/>
          </p:cNvSpPr>
          <p:nvPr>
            <p:ph idx="1"/>
          </p:nvPr>
        </p:nvSpPr>
        <p:spPr>
          <a:xfrm>
            <a:off x="406401" y="1911350"/>
            <a:ext cx="7251700" cy="3676583"/>
          </a:xfrm>
        </p:spPr>
        <p:txBody>
          <a:bodyPr/>
          <a:lstStyle/>
          <a:p>
            <a:pPr>
              <a:spcBef>
                <a:spcPts val="1854"/>
              </a:spcBef>
            </a:pPr>
            <a:r>
              <a:rPr lang="en-US" i="1" dirty="0">
                <a:latin typeface="Calibri" charset="0"/>
                <a:ea typeface="Calibri" charset="0"/>
                <a:cs typeface="Calibri" charset="0"/>
              </a:rPr>
              <a:t>Make the business case – not everyone sees health as inherently valuable. Must define how health contributes to other priorities and needs like schools, economic development, and roads. The cost of health care due to an unhealthy population is a black hole that drives funding from other priorities. </a:t>
            </a:r>
          </a:p>
          <a:p>
            <a:pPr>
              <a:spcBef>
                <a:spcPts val="1854"/>
              </a:spcBef>
            </a:pPr>
            <a:r>
              <a:rPr lang="en-US" i="1" dirty="0">
                <a:latin typeface="Calibri" charset="0"/>
                <a:ea typeface="Calibri" charset="0"/>
                <a:cs typeface="Calibri" charset="0"/>
              </a:rPr>
              <a:t>Culture beats strategy every day. Every group has their biases, language, terminology, philosophies. We must get out of silos and radically rethink the approach and connections. </a:t>
            </a:r>
            <a:endParaRPr lang="en-US" dirty="0">
              <a:latin typeface="Calibri" charset="0"/>
              <a:ea typeface="Calibri" charset="0"/>
              <a:cs typeface="Calibri" charset="0"/>
            </a:endParaRPr>
          </a:p>
          <a:p>
            <a:pPr lvl="0"/>
            <a:endParaRPr lang="en-US" dirty="0"/>
          </a:p>
        </p:txBody>
      </p:sp>
    </p:spTree>
    <p:extLst>
      <p:ext uri="{BB962C8B-B14F-4D97-AF65-F5344CB8AC3E}">
        <p14:creationId xmlns:p14="http://schemas.microsoft.com/office/powerpoint/2010/main" val="10298860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9572" y="3022657"/>
            <a:ext cx="6172200" cy="857250"/>
          </a:xfrm>
        </p:spPr>
        <p:txBody>
          <a:bodyPr>
            <a:normAutofit/>
          </a:bodyPr>
          <a:lstStyle/>
          <a:p>
            <a:pPr algn="ctr"/>
            <a:r>
              <a:rPr lang="en-US" dirty="0"/>
              <a:t>Roundtables and Forum</a:t>
            </a:r>
          </a:p>
        </p:txBody>
      </p:sp>
    </p:spTree>
    <p:extLst>
      <p:ext uri="{BB962C8B-B14F-4D97-AF65-F5344CB8AC3E}">
        <p14:creationId xmlns:p14="http://schemas.microsoft.com/office/powerpoint/2010/main" val="8006406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Population Health Initiative: Roundtables</a:t>
            </a:r>
          </a:p>
        </p:txBody>
      </p:sp>
      <p:sp>
        <p:nvSpPr>
          <p:cNvPr id="3" name="Content Placeholder 2"/>
          <p:cNvSpPr>
            <a:spLocks noGrp="1"/>
          </p:cNvSpPr>
          <p:nvPr>
            <p:ph idx="1"/>
          </p:nvPr>
        </p:nvSpPr>
        <p:spPr>
          <a:xfrm>
            <a:off x="341232" y="1693800"/>
            <a:ext cx="4710828" cy="3786936"/>
          </a:xfrm>
        </p:spPr>
        <p:txBody>
          <a:bodyPr/>
          <a:lstStyle/>
          <a:p>
            <a:pPr>
              <a:lnSpc>
                <a:spcPct val="107000"/>
              </a:lnSpc>
              <a:spcBef>
                <a:spcPts val="0"/>
              </a:spcBef>
              <a:spcAft>
                <a:spcPts val="0"/>
              </a:spcAft>
              <a:buFont typeface="Symbol" panose="05050102010706020507" pitchFamily="18" charset="2"/>
              <a:buChar char=""/>
            </a:pPr>
            <a:r>
              <a:rPr lang="en-US" sz="1800" dirty="0">
                <a:latin typeface="Calibri" charset="0"/>
                <a:ea typeface="Calibri" charset="0"/>
                <a:cs typeface="Calibri" charset="0"/>
              </a:rPr>
              <a:t>Minneapolis</a:t>
            </a:r>
          </a:p>
          <a:p>
            <a:pPr lvl="1">
              <a:lnSpc>
                <a:spcPct val="107000"/>
              </a:lnSpc>
              <a:spcBef>
                <a:spcPts val="0"/>
              </a:spcBef>
              <a:spcAft>
                <a:spcPts val="600"/>
              </a:spcAft>
              <a:buFont typeface="Symbol" panose="05050102010706020507" pitchFamily="18" charset="2"/>
              <a:buChar char=""/>
            </a:pPr>
            <a:r>
              <a:rPr lang="en-US" dirty="0">
                <a:latin typeface="Calibri" charset="0"/>
                <a:ea typeface="Calibri" charset="0"/>
                <a:cs typeface="Calibri" charset="0"/>
              </a:rPr>
              <a:t>Focus: academic medicine, inter-professional education, ACOs</a:t>
            </a:r>
          </a:p>
          <a:p>
            <a:pPr>
              <a:lnSpc>
                <a:spcPct val="107000"/>
              </a:lnSpc>
              <a:spcBef>
                <a:spcPts val="0"/>
              </a:spcBef>
              <a:spcAft>
                <a:spcPts val="0"/>
              </a:spcAft>
              <a:buFont typeface="Symbol" panose="05050102010706020507" pitchFamily="18" charset="2"/>
              <a:buChar char=""/>
            </a:pPr>
            <a:r>
              <a:rPr lang="en-US" sz="1800" dirty="0">
                <a:latin typeface="Calibri" charset="0"/>
                <a:ea typeface="Calibri" charset="0"/>
                <a:cs typeface="Calibri" charset="0"/>
              </a:rPr>
              <a:t>Des Moines </a:t>
            </a:r>
          </a:p>
          <a:p>
            <a:pPr lvl="1">
              <a:lnSpc>
                <a:spcPct val="107000"/>
              </a:lnSpc>
              <a:spcBef>
                <a:spcPts val="0"/>
              </a:spcBef>
              <a:spcAft>
                <a:spcPts val="600"/>
              </a:spcAft>
              <a:buFont typeface="Symbol" panose="05050102010706020507" pitchFamily="18" charset="2"/>
              <a:buChar char=""/>
            </a:pPr>
            <a:r>
              <a:rPr lang="en-US" dirty="0">
                <a:latin typeface="Calibri" charset="0"/>
                <a:ea typeface="Calibri" charset="0"/>
                <a:cs typeface="Calibri" charset="0"/>
              </a:rPr>
              <a:t>Focus: Rural health, critical care, geriatrics</a:t>
            </a:r>
          </a:p>
          <a:p>
            <a:pPr>
              <a:lnSpc>
                <a:spcPct val="107000"/>
              </a:lnSpc>
              <a:spcBef>
                <a:spcPts val="0"/>
              </a:spcBef>
              <a:spcAft>
                <a:spcPts val="0"/>
              </a:spcAft>
              <a:buFont typeface="Symbol" panose="05050102010706020507" pitchFamily="18" charset="2"/>
              <a:buChar char=""/>
            </a:pPr>
            <a:r>
              <a:rPr lang="en-US" sz="1800" dirty="0">
                <a:latin typeface="Calibri" charset="0"/>
                <a:ea typeface="Calibri" charset="0"/>
                <a:cs typeface="Calibri" charset="0"/>
              </a:rPr>
              <a:t>Nashville</a:t>
            </a:r>
          </a:p>
          <a:p>
            <a:pPr lvl="1">
              <a:lnSpc>
                <a:spcPct val="107000"/>
              </a:lnSpc>
              <a:spcBef>
                <a:spcPts val="0"/>
              </a:spcBef>
              <a:spcAft>
                <a:spcPts val="600"/>
              </a:spcAft>
              <a:buFont typeface="Symbol" panose="05050102010706020507" pitchFamily="18" charset="2"/>
              <a:buChar char=""/>
            </a:pPr>
            <a:r>
              <a:rPr lang="en-US" dirty="0">
                <a:latin typeface="Calibri" charset="0"/>
                <a:ea typeface="Calibri" charset="0"/>
                <a:cs typeface="Calibri" charset="0"/>
              </a:rPr>
              <a:t>Focus: Health care systems, Veterans Administration, pediatrics, nursing</a:t>
            </a:r>
          </a:p>
          <a:p>
            <a:pPr>
              <a:lnSpc>
                <a:spcPct val="107000"/>
              </a:lnSpc>
              <a:spcBef>
                <a:spcPts val="0"/>
              </a:spcBef>
              <a:spcAft>
                <a:spcPts val="0"/>
              </a:spcAft>
              <a:buFont typeface="Symbol" panose="05050102010706020507" pitchFamily="18" charset="2"/>
              <a:buChar char=""/>
            </a:pPr>
            <a:r>
              <a:rPr lang="en-US" sz="1800" dirty="0">
                <a:latin typeface="Calibri" charset="0"/>
                <a:ea typeface="Calibri" charset="0"/>
                <a:cs typeface="Calibri" charset="0"/>
              </a:rPr>
              <a:t>Atlanta</a:t>
            </a:r>
          </a:p>
          <a:p>
            <a:pPr lvl="1">
              <a:lnSpc>
                <a:spcPct val="107000"/>
              </a:lnSpc>
              <a:spcBef>
                <a:spcPts val="0"/>
              </a:spcBef>
              <a:spcAft>
                <a:spcPts val="600"/>
              </a:spcAft>
              <a:buFont typeface="Symbol" panose="05050102010706020507" pitchFamily="18" charset="2"/>
              <a:buChar char=""/>
            </a:pPr>
            <a:r>
              <a:rPr lang="en-US" dirty="0">
                <a:latin typeface="Calibri" charset="0"/>
                <a:ea typeface="Calibri" charset="0"/>
                <a:cs typeface="Calibri" charset="0"/>
              </a:rPr>
              <a:t>Focus: Local and state public health agencies</a:t>
            </a:r>
          </a:p>
        </p:txBody>
      </p:sp>
      <p:pic>
        <p:nvPicPr>
          <p:cNvPr id="4" name="Picture 3"/>
          <p:cNvPicPr>
            <a:picLocks noChangeAspect="1"/>
          </p:cNvPicPr>
          <p:nvPr/>
        </p:nvPicPr>
        <p:blipFill>
          <a:blip r:embed="rId2"/>
          <a:stretch>
            <a:fillRect/>
          </a:stretch>
        </p:blipFill>
        <p:spPr>
          <a:xfrm>
            <a:off x="4913677" y="1988722"/>
            <a:ext cx="4230323" cy="2565419"/>
          </a:xfrm>
          <a:prstGeom prst="rect">
            <a:avLst/>
          </a:prstGeom>
        </p:spPr>
      </p:pic>
      <p:sp>
        <p:nvSpPr>
          <p:cNvPr id="5" name="5-Point Star 4"/>
          <p:cNvSpPr/>
          <p:nvPr/>
        </p:nvSpPr>
        <p:spPr>
          <a:xfrm>
            <a:off x="7091600" y="2347589"/>
            <a:ext cx="220980" cy="198120"/>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5-Point Star 5"/>
          <p:cNvSpPr/>
          <p:nvPr/>
        </p:nvSpPr>
        <p:spPr>
          <a:xfrm>
            <a:off x="7202090" y="2810887"/>
            <a:ext cx="220980" cy="198120"/>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5-Point Star 6"/>
          <p:cNvSpPr/>
          <p:nvPr/>
        </p:nvSpPr>
        <p:spPr>
          <a:xfrm>
            <a:off x="7835503" y="3310833"/>
            <a:ext cx="220980" cy="198120"/>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5-Point Star 7"/>
          <p:cNvSpPr/>
          <p:nvPr/>
        </p:nvSpPr>
        <p:spPr>
          <a:xfrm>
            <a:off x="8056483" y="3557354"/>
            <a:ext cx="220980" cy="198120"/>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47033590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2371" y="1606583"/>
            <a:ext cx="7338822" cy="3644834"/>
          </a:xfrm>
        </p:spPr>
        <p:txBody>
          <a:bodyPr/>
          <a:lstStyle/>
          <a:p>
            <a:pPr>
              <a:spcBef>
                <a:spcPts val="900"/>
              </a:spcBef>
              <a:spcAft>
                <a:spcPts val="450"/>
              </a:spcAft>
              <a:buFont typeface="Symbol" panose="05050102010706020507" pitchFamily="18" charset="2"/>
              <a:buChar char=""/>
            </a:pPr>
            <a:r>
              <a:rPr lang="en-US" dirty="0">
                <a:latin typeface="Calibri" charset="0"/>
                <a:ea typeface="Calibri" charset="0"/>
                <a:cs typeface="Calibri" charset="0"/>
              </a:rPr>
              <a:t>Discuss trends emerging in the field of population health, shaped by the ASPPH survey results and external stakeholder interviews</a:t>
            </a:r>
          </a:p>
          <a:p>
            <a:pPr>
              <a:spcBef>
                <a:spcPts val="900"/>
              </a:spcBef>
              <a:spcAft>
                <a:spcPts val="450"/>
              </a:spcAft>
              <a:buFont typeface="Symbol" panose="05050102010706020507" pitchFamily="18" charset="2"/>
              <a:buChar char=""/>
            </a:pPr>
            <a:r>
              <a:rPr lang="en-US" dirty="0">
                <a:latin typeface="Calibri" charset="0"/>
                <a:ea typeface="Calibri" charset="0"/>
                <a:cs typeface="Calibri" charset="0"/>
              </a:rPr>
              <a:t>Explore the implications of those trends </a:t>
            </a:r>
          </a:p>
          <a:p>
            <a:pPr>
              <a:spcBef>
                <a:spcPts val="900"/>
              </a:spcBef>
              <a:spcAft>
                <a:spcPts val="450"/>
              </a:spcAft>
              <a:buFont typeface="Symbol" panose="05050102010706020507" pitchFamily="18" charset="2"/>
              <a:buChar char=""/>
            </a:pPr>
            <a:r>
              <a:rPr lang="en-US" dirty="0">
                <a:latin typeface="Calibri" charset="0"/>
                <a:ea typeface="Calibri" charset="0"/>
                <a:cs typeface="Calibri" charset="0"/>
              </a:rPr>
              <a:t>Suggest new and expanded roles for schools and programs of public health</a:t>
            </a:r>
          </a:p>
        </p:txBody>
      </p:sp>
      <p:sp>
        <p:nvSpPr>
          <p:cNvPr id="6" name="Title 1"/>
          <p:cNvSpPr>
            <a:spLocks noGrp="1"/>
          </p:cNvSpPr>
          <p:nvPr>
            <p:ph type="title"/>
          </p:nvPr>
        </p:nvSpPr>
        <p:spPr>
          <a:xfrm>
            <a:off x="392545" y="416683"/>
            <a:ext cx="8229600" cy="536972"/>
          </a:xfrm>
        </p:spPr>
        <p:txBody>
          <a:bodyPr/>
          <a:lstStyle/>
          <a:p>
            <a:r>
              <a:rPr lang="en-US" dirty="0"/>
              <a:t>Population Health Initiative: Roundtables Purpose</a:t>
            </a:r>
          </a:p>
        </p:txBody>
      </p:sp>
    </p:spTree>
    <p:extLst>
      <p:ext uri="{BB962C8B-B14F-4D97-AF65-F5344CB8AC3E}">
        <p14:creationId xmlns:p14="http://schemas.microsoft.com/office/powerpoint/2010/main" val="410201406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Four Emerging Population Health Trends</a:t>
            </a:r>
          </a:p>
        </p:txBody>
      </p:sp>
      <p:sp>
        <p:nvSpPr>
          <p:cNvPr id="3" name="Content Placeholder 2"/>
          <p:cNvSpPr>
            <a:spLocks noGrp="1"/>
          </p:cNvSpPr>
          <p:nvPr>
            <p:ph idx="1"/>
          </p:nvPr>
        </p:nvSpPr>
        <p:spPr>
          <a:xfrm>
            <a:off x="364332" y="1746647"/>
            <a:ext cx="8436769" cy="3657600"/>
          </a:xfrm>
        </p:spPr>
        <p:txBody>
          <a:bodyPr/>
          <a:lstStyle/>
          <a:p>
            <a:pPr marL="342900" indent="-342900">
              <a:spcBef>
                <a:spcPts val="1800"/>
              </a:spcBef>
              <a:buFont typeface="+mj-lt"/>
              <a:buAutoNum type="arabicPeriod"/>
            </a:pPr>
            <a:r>
              <a:rPr lang="en-US" sz="1800" dirty="0">
                <a:latin typeface="Calibri" charset="0"/>
                <a:ea typeface="Calibri" charset="0"/>
                <a:cs typeface="Calibri" charset="0"/>
              </a:rPr>
              <a:t>Successful population health efforts require cross-sector understanding, connections, leadership, engagement, and shared implementation of “health in all policies”</a:t>
            </a:r>
          </a:p>
          <a:p>
            <a:pPr marL="342900" indent="-342900">
              <a:spcBef>
                <a:spcPts val="1800"/>
              </a:spcBef>
              <a:buFont typeface="+mj-lt"/>
              <a:buAutoNum type="arabicPeriod"/>
            </a:pPr>
            <a:r>
              <a:rPr lang="en-US" sz="1800" dirty="0">
                <a:latin typeface="Calibri" charset="0"/>
                <a:ea typeface="Calibri" charset="0"/>
                <a:cs typeface="Calibri" charset="0"/>
              </a:rPr>
              <a:t>The </a:t>
            </a:r>
            <a:r>
              <a:rPr lang="en-US" sz="1800" i="1" dirty="0">
                <a:latin typeface="Calibri" charset="0"/>
                <a:ea typeface="Calibri" charset="0"/>
                <a:cs typeface="Calibri" charset="0"/>
              </a:rPr>
              <a:t>health care system </a:t>
            </a:r>
            <a:r>
              <a:rPr lang="en-US" sz="1800" dirty="0">
                <a:latin typeface="Calibri" charset="0"/>
                <a:ea typeface="Calibri" charset="0"/>
                <a:cs typeface="Calibri" charset="0"/>
              </a:rPr>
              <a:t>is undergoing a major transformation with business models that increasingly reward population health improvement and cost control</a:t>
            </a:r>
          </a:p>
          <a:p>
            <a:pPr marL="342900" indent="-342900">
              <a:spcBef>
                <a:spcPts val="1800"/>
              </a:spcBef>
              <a:buFont typeface="+mj-lt"/>
              <a:buAutoNum type="arabicPeriod"/>
            </a:pPr>
            <a:r>
              <a:rPr lang="en-US" sz="1800" i="1" dirty="0">
                <a:latin typeface="Calibri" charset="0"/>
                <a:ea typeface="Calibri" charset="0"/>
                <a:cs typeface="Calibri" charset="0"/>
              </a:rPr>
              <a:t>Public health agencies </a:t>
            </a:r>
            <a:r>
              <a:rPr lang="en-US" sz="1800" dirty="0">
                <a:latin typeface="Calibri" charset="0"/>
                <a:ea typeface="Calibri" charset="0"/>
                <a:cs typeface="Calibri" charset="0"/>
              </a:rPr>
              <a:t>require inclusive perspectives to engage in cross-sector partnerships with large mix of different stakeholders who bring practical, multi-faceted resources to the table</a:t>
            </a:r>
          </a:p>
          <a:p>
            <a:pPr marL="342900" indent="-342900">
              <a:spcBef>
                <a:spcPts val="1800"/>
              </a:spcBef>
              <a:buFont typeface="+mj-lt"/>
              <a:buAutoNum type="arabicPeriod"/>
            </a:pPr>
            <a:r>
              <a:rPr lang="en-US" sz="1800" dirty="0">
                <a:latin typeface="Calibri" charset="0"/>
                <a:ea typeface="Calibri" charset="0"/>
                <a:cs typeface="Calibri" charset="0"/>
              </a:rPr>
              <a:t>The </a:t>
            </a:r>
            <a:r>
              <a:rPr lang="en-US" sz="1800" i="1" dirty="0">
                <a:latin typeface="Calibri" charset="0"/>
                <a:ea typeface="Calibri" charset="0"/>
                <a:cs typeface="Calibri" charset="0"/>
              </a:rPr>
              <a:t>workforce</a:t>
            </a:r>
            <a:r>
              <a:rPr lang="en-US" sz="1800" dirty="0">
                <a:latin typeface="Calibri" charset="0"/>
                <a:ea typeface="Calibri" charset="0"/>
                <a:cs typeface="Calibri" charset="0"/>
              </a:rPr>
              <a:t> needed to enable and catalyze population health improvement requires new skills, including the ability to deploy public health and population health concepts in all sectors</a:t>
            </a:r>
          </a:p>
        </p:txBody>
      </p:sp>
    </p:spTree>
    <p:extLst>
      <p:ext uri="{BB962C8B-B14F-4D97-AF65-F5344CB8AC3E}">
        <p14:creationId xmlns:p14="http://schemas.microsoft.com/office/powerpoint/2010/main" val="57644584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Roundtable: Questions Discussed for Each Theme</a:t>
            </a:r>
          </a:p>
        </p:txBody>
      </p:sp>
      <p:sp>
        <p:nvSpPr>
          <p:cNvPr id="3" name="Content Placeholder 2"/>
          <p:cNvSpPr>
            <a:spLocks noGrp="1"/>
          </p:cNvSpPr>
          <p:nvPr>
            <p:ph idx="1"/>
          </p:nvPr>
        </p:nvSpPr>
        <p:spPr>
          <a:xfrm>
            <a:off x="555498" y="1930676"/>
            <a:ext cx="8131302" cy="3714407"/>
          </a:xfrm>
        </p:spPr>
        <p:txBody>
          <a:bodyPr/>
          <a:lstStyle/>
          <a:p>
            <a:pPr>
              <a:lnSpc>
                <a:spcPct val="107000"/>
              </a:lnSpc>
              <a:spcBef>
                <a:spcPts val="1350"/>
              </a:spcBef>
              <a:spcAft>
                <a:spcPts val="6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Do you agree with the major trend? What changes would you suggest?</a:t>
            </a:r>
          </a:p>
          <a:p>
            <a:pPr>
              <a:lnSpc>
                <a:spcPct val="107000"/>
              </a:lnSpc>
              <a:spcBef>
                <a:spcPts val="1350"/>
              </a:spcBef>
              <a:spcAft>
                <a:spcPts val="6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Are there are other population health themes with important implications for schools and programs that should be explored? </a:t>
            </a:r>
          </a:p>
          <a:p>
            <a:pPr>
              <a:lnSpc>
                <a:spcPct val="107000"/>
              </a:lnSpc>
              <a:spcBef>
                <a:spcPts val="1350"/>
              </a:spcBef>
              <a:spcAft>
                <a:spcPts val="6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For the identified trends, are there new and expanded roles for schools and programs for public health? How will these expanded roles benefit other stakeholder groups?</a:t>
            </a:r>
          </a:p>
          <a:p>
            <a:pPr>
              <a:lnSpc>
                <a:spcPct val="107000"/>
              </a:lnSpc>
              <a:spcBef>
                <a:spcPts val="1350"/>
              </a:spcBef>
              <a:spcAft>
                <a:spcPts val="6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What are the obstacles to overcome for these new roles to be realized?</a:t>
            </a:r>
          </a:p>
          <a:p>
            <a:pPr>
              <a:lnSpc>
                <a:spcPct val="107000"/>
              </a:lnSpc>
              <a:spcBef>
                <a:spcPts val="0"/>
              </a:spcBef>
              <a:spcAft>
                <a:spcPts val="600"/>
              </a:spcAft>
              <a:buFont typeface="Symbol" panose="05050102010706020507" pitchFamily="18" charset="2"/>
              <a:buChar char=""/>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4601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Population Health Leadership Group - Charge</a:t>
            </a:r>
          </a:p>
        </p:txBody>
      </p:sp>
      <p:sp>
        <p:nvSpPr>
          <p:cNvPr id="3" name="Content Placeholder 2"/>
          <p:cNvSpPr>
            <a:spLocks noGrp="1"/>
          </p:cNvSpPr>
          <p:nvPr>
            <p:ph idx="1"/>
          </p:nvPr>
        </p:nvSpPr>
        <p:spPr>
          <a:xfrm>
            <a:off x="457200" y="1706335"/>
            <a:ext cx="7338822" cy="3644834"/>
          </a:xfrm>
        </p:spPr>
        <p:txBody>
          <a:bodyPr/>
          <a:lstStyle/>
          <a:p>
            <a:pPr>
              <a:spcAft>
                <a:spcPts val="900"/>
              </a:spcAft>
            </a:pPr>
            <a:r>
              <a:rPr lang="en-US" sz="1800" dirty="0">
                <a:latin typeface="Calibri" charset="0"/>
                <a:ea typeface="Calibri" charset="0"/>
                <a:cs typeface="Calibri" charset="0"/>
              </a:rPr>
              <a:t>Identify and document the existing capabilities and engagement of ASPPH members in the field of population health, writ large</a:t>
            </a:r>
          </a:p>
          <a:p>
            <a:pPr>
              <a:spcAft>
                <a:spcPts val="900"/>
              </a:spcAft>
            </a:pPr>
            <a:r>
              <a:rPr lang="en-US" sz="1800" dirty="0">
                <a:latin typeface="Calibri" charset="0"/>
                <a:ea typeface="Calibri" charset="0"/>
                <a:cs typeface="Calibri" charset="0"/>
              </a:rPr>
              <a:t>Assess the gaps in institutional and faculty resources limiting members’ current and prospective ability to advance population health</a:t>
            </a:r>
          </a:p>
          <a:p>
            <a:pPr>
              <a:spcAft>
                <a:spcPts val="900"/>
              </a:spcAft>
            </a:pPr>
            <a:r>
              <a:rPr lang="en-US" sz="1800" dirty="0">
                <a:latin typeface="Calibri" charset="0"/>
                <a:ea typeface="Calibri" charset="0"/>
                <a:cs typeface="Calibri" charset="0"/>
              </a:rPr>
              <a:t>Gauge external stakeholders’ perceptions of academic public health’s role in advancing population health</a:t>
            </a:r>
          </a:p>
          <a:p>
            <a:r>
              <a:rPr lang="en-US" sz="1800" dirty="0">
                <a:latin typeface="Calibri" charset="0"/>
                <a:ea typeface="Calibri" charset="0"/>
                <a:cs typeface="Calibri" charset="0"/>
              </a:rPr>
              <a:t>Recommend member and Association actions to enhance members’ ability to advance population health locally, regionally, and nationally</a:t>
            </a:r>
          </a:p>
          <a:p>
            <a:endParaRPr lang="en-US" sz="1800" dirty="0">
              <a:latin typeface="Aleo" panose="020F0502020204030203"/>
              <a:ea typeface="Calibri" panose="020F0502020204030204" pitchFamily="34" charset="0"/>
              <a:cs typeface="Calibri" panose="020F0502020204030204" pitchFamily="34" charset="0"/>
            </a:endParaRPr>
          </a:p>
          <a:p>
            <a:pPr marL="0" indent="0">
              <a:buNone/>
            </a:pPr>
            <a:endParaRPr lang="en-US" dirty="0">
              <a:latin typeface="Aleo" panose="020F0502020204030203"/>
            </a:endParaRPr>
          </a:p>
        </p:txBody>
      </p:sp>
    </p:spTree>
    <p:extLst>
      <p:ext uri="{BB962C8B-B14F-4D97-AF65-F5344CB8AC3E}">
        <p14:creationId xmlns:p14="http://schemas.microsoft.com/office/powerpoint/2010/main" val="315531336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Questions Identified by Roundtable Participants</a:t>
            </a:r>
          </a:p>
        </p:txBody>
      </p:sp>
      <p:sp>
        <p:nvSpPr>
          <p:cNvPr id="3" name="Content Placeholder 2"/>
          <p:cNvSpPr>
            <a:spLocks noGrp="1"/>
          </p:cNvSpPr>
          <p:nvPr>
            <p:ph idx="1"/>
          </p:nvPr>
        </p:nvSpPr>
        <p:spPr>
          <a:xfrm>
            <a:off x="608225" y="1708595"/>
            <a:ext cx="7927550" cy="3786936"/>
          </a:xfrm>
        </p:spPr>
        <p:txBody>
          <a:bodyPr/>
          <a:lstStyle/>
          <a:p>
            <a:pPr>
              <a:lnSpc>
                <a:spcPct val="107000"/>
              </a:lnSpc>
              <a:spcBef>
                <a:spcPts val="900"/>
              </a:spcBef>
              <a:spcAft>
                <a:spcPts val="6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Calibri" panose="020F0502020204030204" pitchFamily="34" charset="0"/>
              </a:rPr>
              <a:t>How do we build a population-based, community-applied health care improvement approach?</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900"/>
              </a:spcBef>
              <a:spcAft>
                <a:spcPts val="6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Calibri" panose="020F0502020204030204" pitchFamily="34" charset="0"/>
              </a:rPr>
              <a:t>How do we improve public health to be successful in a value-based world?</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900"/>
              </a:spcBef>
              <a:spcAft>
                <a:spcPts val="6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Calibri" panose="020F0502020204030204" pitchFamily="34" charset="0"/>
              </a:rPr>
              <a:t>What does the emerging workforce need in terms of competencies and skills to address population health?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900"/>
              </a:spcBef>
              <a:spcAft>
                <a:spcPts val="6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Calibri" panose="020F0502020204030204" pitchFamily="34" charset="0"/>
              </a:rPr>
              <a:t>How do we include elderly and low-income people in population health improvement initiatives?</a:t>
            </a:r>
          </a:p>
          <a:p>
            <a:pPr>
              <a:lnSpc>
                <a:spcPct val="107000"/>
              </a:lnSpc>
              <a:spcBef>
                <a:spcPts val="900"/>
              </a:spcBef>
              <a:spcAft>
                <a:spcPts val="6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Calibri" panose="020F0502020204030204" pitchFamily="34" charset="0"/>
              </a:rPr>
              <a:t>How do we manage health in collaboration </a:t>
            </a:r>
            <a:r>
              <a:rPr lang="en-US" i="1" dirty="0">
                <a:latin typeface="Calibri" panose="020F0502020204030204" pitchFamily="34" charset="0"/>
                <a:ea typeface="Calibri" panose="020F0502020204030204" pitchFamily="34" charset="0"/>
                <a:cs typeface="Calibri" panose="020F0502020204030204" pitchFamily="34" charset="0"/>
              </a:rPr>
              <a:t>with</a:t>
            </a:r>
            <a:r>
              <a:rPr lang="en-US" dirty="0">
                <a:latin typeface="Calibri" panose="020F0502020204030204" pitchFamily="34" charset="0"/>
                <a:ea typeface="Calibri" panose="020F0502020204030204" pitchFamily="34" charset="0"/>
                <a:cs typeface="Calibri" panose="020F0502020204030204" pitchFamily="34" charset="0"/>
              </a:rPr>
              <a:t> the population? </a:t>
            </a:r>
          </a:p>
        </p:txBody>
      </p:sp>
    </p:spTree>
    <p:extLst>
      <p:ext uri="{BB962C8B-B14F-4D97-AF65-F5344CB8AC3E}">
        <p14:creationId xmlns:p14="http://schemas.microsoft.com/office/powerpoint/2010/main" val="89880850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16364"/>
            <a:ext cx="8229600" cy="3983994"/>
          </a:xfrm>
        </p:spPr>
        <p:txBody>
          <a:bodyPr/>
          <a:lstStyle/>
          <a:p>
            <a:pPr>
              <a:lnSpc>
                <a:spcPct val="107000"/>
              </a:lnSpc>
              <a:spcBef>
                <a:spcPts val="900"/>
              </a:spcBef>
              <a:spcAft>
                <a:spcPts val="6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Calibri" panose="020F0502020204030204" pitchFamily="34" charset="0"/>
              </a:rPr>
              <a:t>How do we change the culture in populations early enough to promote healthy choices and wellness?</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900"/>
              </a:spcBef>
              <a:spcAft>
                <a:spcPts val="6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Calibri" panose="020F0502020204030204" pitchFamily="34" charset="0"/>
              </a:rPr>
              <a:t>How do we address the social determinants of health upstream, and remove those barriers to health?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900"/>
              </a:spcBef>
              <a:spcAft>
                <a:spcPts val="6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Calibri" panose="020F0502020204030204" pitchFamily="34" charset="0"/>
              </a:rPr>
              <a:t>How do we integrate population health into curricula for other professions?</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900"/>
              </a:spcBef>
              <a:spcAft>
                <a:spcPts val="6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Calibri" panose="020F0502020204030204" pitchFamily="34" charset="0"/>
              </a:rPr>
              <a:t>How do we design policies to integrate population health with clinical health care?</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Title 1"/>
          <p:cNvSpPr>
            <a:spLocks noGrp="1"/>
          </p:cNvSpPr>
          <p:nvPr>
            <p:ph type="title"/>
          </p:nvPr>
        </p:nvSpPr>
        <p:spPr>
          <a:xfrm>
            <a:off x="357809" y="527519"/>
            <a:ext cx="8428382" cy="536972"/>
          </a:xfrm>
        </p:spPr>
        <p:txBody>
          <a:bodyPr/>
          <a:lstStyle/>
          <a:p>
            <a:r>
              <a:rPr lang="en-US" dirty="0"/>
              <a:t>Key Questions Identified by Roundtable Participants (cont.)</a:t>
            </a:r>
          </a:p>
        </p:txBody>
      </p:sp>
    </p:spTree>
    <p:extLst>
      <p:ext uri="{BB962C8B-B14F-4D97-AF65-F5344CB8AC3E}">
        <p14:creationId xmlns:p14="http://schemas.microsoft.com/office/powerpoint/2010/main" val="36125247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3228"/>
            <a:ext cx="8204753" cy="1179068"/>
          </a:xfrm>
        </p:spPr>
        <p:txBody>
          <a:bodyPr/>
          <a:lstStyle/>
          <a:p>
            <a:r>
              <a:rPr lang="en-US" sz="1800" b="1" dirty="0">
                <a:solidFill>
                  <a:srgbClr val="000000"/>
                </a:solidFill>
              </a:rPr>
              <a:t>TREND ONE: Successful population health efforts require cross-sector understanding, connections, leadership, engagement, and shared implementation of “health in all policies”</a:t>
            </a:r>
          </a:p>
        </p:txBody>
      </p:sp>
      <p:sp>
        <p:nvSpPr>
          <p:cNvPr id="3" name="Content Placeholder 2"/>
          <p:cNvSpPr>
            <a:spLocks noGrp="1"/>
          </p:cNvSpPr>
          <p:nvPr>
            <p:ph idx="1"/>
          </p:nvPr>
        </p:nvSpPr>
        <p:spPr>
          <a:xfrm>
            <a:off x="555498" y="2242296"/>
            <a:ext cx="7102602" cy="3402788"/>
          </a:xfrm>
        </p:spPr>
        <p:txBody>
          <a:bodyPr/>
          <a:lstStyle/>
          <a:p>
            <a:pPr>
              <a:lnSpc>
                <a:spcPct val="107000"/>
              </a:lnSpc>
              <a:spcBef>
                <a:spcPts val="0"/>
              </a:spcBef>
              <a:spcAft>
                <a:spcPts val="600"/>
              </a:spcAft>
              <a:buFont typeface="Symbol" panose="05050102010706020507" pitchFamily="18" charset="2"/>
              <a:buChar char=""/>
            </a:pPr>
            <a:r>
              <a:rPr lang="en-US" sz="1800" dirty="0">
                <a:latin typeface="Calibri" charset="0"/>
                <a:ea typeface="Calibri" charset="0"/>
                <a:cs typeface="Calibri" charset="0"/>
              </a:rPr>
              <a:t>Overcome mistrust among groups</a:t>
            </a:r>
          </a:p>
          <a:p>
            <a:pPr>
              <a:lnSpc>
                <a:spcPct val="107000"/>
              </a:lnSpc>
              <a:spcBef>
                <a:spcPts val="0"/>
              </a:spcBef>
              <a:spcAft>
                <a:spcPts val="600"/>
              </a:spcAft>
              <a:buFont typeface="Symbol" panose="05050102010706020507" pitchFamily="18" charset="2"/>
              <a:buChar char=""/>
            </a:pPr>
            <a:r>
              <a:rPr lang="en-US" sz="1800" dirty="0">
                <a:latin typeface="Calibri" charset="0"/>
                <a:ea typeface="Calibri" charset="0"/>
                <a:cs typeface="Calibri" charset="0"/>
              </a:rPr>
              <a:t>Address common misunderstanding of social, environmental and behavioral determinants of health relative to health care</a:t>
            </a:r>
          </a:p>
          <a:p>
            <a:pPr>
              <a:lnSpc>
                <a:spcPct val="107000"/>
              </a:lnSpc>
              <a:spcBef>
                <a:spcPts val="0"/>
              </a:spcBef>
              <a:spcAft>
                <a:spcPts val="600"/>
              </a:spcAft>
              <a:buFont typeface="Symbol" panose="05050102010706020507" pitchFamily="18" charset="2"/>
              <a:buChar char=""/>
            </a:pPr>
            <a:r>
              <a:rPr lang="en-US" sz="1800" dirty="0">
                <a:latin typeface="Calibri" charset="0"/>
                <a:ea typeface="Calibri" charset="0"/>
                <a:cs typeface="Calibri" charset="0"/>
              </a:rPr>
              <a:t>Achieve inter-professional understanding of perspectives and goals</a:t>
            </a:r>
          </a:p>
          <a:p>
            <a:pPr>
              <a:lnSpc>
                <a:spcPct val="107000"/>
              </a:lnSpc>
              <a:spcBef>
                <a:spcPts val="0"/>
              </a:spcBef>
              <a:spcAft>
                <a:spcPts val="600"/>
              </a:spcAft>
              <a:buFont typeface="Symbol" panose="05050102010706020507" pitchFamily="18" charset="2"/>
              <a:buChar char=""/>
            </a:pPr>
            <a:r>
              <a:rPr lang="en-US" sz="1800" dirty="0">
                <a:latin typeface="Calibri" charset="0"/>
                <a:ea typeface="Calibri" charset="0"/>
                <a:cs typeface="Calibri" charset="0"/>
              </a:rPr>
              <a:t>Articulate the ROI for each group to align incentives</a:t>
            </a:r>
          </a:p>
          <a:p>
            <a:pPr>
              <a:lnSpc>
                <a:spcPct val="107000"/>
              </a:lnSpc>
              <a:spcBef>
                <a:spcPts val="0"/>
              </a:spcBef>
              <a:spcAft>
                <a:spcPts val="600"/>
              </a:spcAft>
              <a:buFont typeface="Symbol" panose="05050102010706020507" pitchFamily="18" charset="2"/>
              <a:buChar char=""/>
            </a:pPr>
            <a:r>
              <a:rPr lang="en-US" sz="1800" dirty="0">
                <a:latin typeface="Calibri" charset="0"/>
                <a:ea typeface="Calibri" charset="0"/>
                <a:cs typeface="Calibri" charset="0"/>
              </a:rPr>
              <a:t>Public health must connect in ways not viewed as adversarial or patronizing; and can gain stakeholder buy-in through storytelling that resonates.</a:t>
            </a:r>
          </a:p>
          <a:p>
            <a:pPr>
              <a:lnSpc>
                <a:spcPct val="107000"/>
              </a:lnSpc>
              <a:spcBef>
                <a:spcPts val="0"/>
              </a:spcBef>
              <a:spcAft>
                <a:spcPts val="600"/>
              </a:spcAft>
              <a:buFont typeface="Symbol" panose="05050102010706020507" pitchFamily="18" charset="2"/>
              <a:buChar char=""/>
            </a:pPr>
            <a:r>
              <a:rPr lang="en-US" sz="1800" dirty="0">
                <a:latin typeface="Calibri" charset="0"/>
                <a:ea typeface="Calibri" charset="0"/>
                <a:cs typeface="Calibri" charset="0"/>
              </a:rPr>
              <a:t>“The commonality for discussion is health and wellness. We must continue to stress the concept.”</a:t>
            </a:r>
          </a:p>
          <a:p>
            <a:pPr>
              <a:lnSpc>
                <a:spcPct val="107000"/>
              </a:lnSpc>
              <a:spcBef>
                <a:spcPts val="0"/>
              </a:spcBef>
              <a:spcAft>
                <a:spcPts val="600"/>
              </a:spcAft>
              <a:buFont typeface="Symbol" panose="05050102010706020507" pitchFamily="18" charset="2"/>
              <a:buChar char=""/>
            </a:pPr>
            <a:endParaRPr lang="en-US" sz="1800" dirty="0">
              <a:latin typeface="Aleo" panose="020F0502020204030203"/>
              <a:ea typeface="Calibri" panose="020F0502020204030204" pitchFamily="34" charset="0"/>
              <a:cs typeface="Calibri" panose="020F0502020204030204" pitchFamily="34" charset="0"/>
            </a:endParaRPr>
          </a:p>
        </p:txBody>
      </p:sp>
      <p:sp>
        <p:nvSpPr>
          <p:cNvPr id="4" name="Oval Callout 3"/>
          <p:cNvSpPr/>
          <p:nvPr/>
        </p:nvSpPr>
        <p:spPr>
          <a:xfrm>
            <a:off x="7033260" y="2242296"/>
            <a:ext cx="1882140" cy="97536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t>Roundtable Comments</a:t>
            </a:r>
          </a:p>
        </p:txBody>
      </p:sp>
    </p:spTree>
    <p:extLst>
      <p:ext uri="{BB962C8B-B14F-4D97-AF65-F5344CB8AC3E}">
        <p14:creationId xmlns:p14="http://schemas.microsoft.com/office/powerpoint/2010/main" val="169763476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0270"/>
            <a:ext cx="7894321" cy="3147956"/>
          </a:xfrm>
        </p:spPr>
        <p:txBody>
          <a:bodyPr/>
          <a:lstStyle/>
          <a:p>
            <a:pPr>
              <a:lnSpc>
                <a:spcPct val="107000"/>
              </a:lnSpc>
              <a:spcBef>
                <a:spcPts val="0"/>
              </a:spcBef>
              <a:spcAft>
                <a:spcPts val="600"/>
              </a:spcAft>
              <a:buFont typeface="Symbol" panose="05050102010706020507" pitchFamily="18" charset="2"/>
              <a:buChar char=""/>
            </a:pPr>
            <a:r>
              <a:rPr lang="en-US" sz="1800" dirty="0">
                <a:latin typeface="Calibri" charset="0"/>
                <a:ea typeface="Calibri" charset="0"/>
                <a:cs typeface="Calibri" charset="0"/>
              </a:rPr>
              <a:t>Leadership—broadly defined—is key</a:t>
            </a:r>
          </a:p>
          <a:p>
            <a:pPr>
              <a:lnSpc>
                <a:spcPct val="107000"/>
              </a:lnSpc>
              <a:spcBef>
                <a:spcPts val="0"/>
              </a:spcBef>
              <a:spcAft>
                <a:spcPts val="600"/>
              </a:spcAft>
              <a:buFont typeface="Symbol" panose="05050102010706020507" pitchFamily="18" charset="2"/>
              <a:buChar char=""/>
            </a:pPr>
            <a:r>
              <a:rPr lang="en-US" sz="1800" dirty="0">
                <a:latin typeface="Calibri" charset="0"/>
                <a:ea typeface="Calibri" charset="0"/>
                <a:cs typeface="Calibri" charset="0"/>
              </a:rPr>
              <a:t>Need for community organizing and development</a:t>
            </a:r>
          </a:p>
          <a:p>
            <a:pPr>
              <a:lnSpc>
                <a:spcPct val="107000"/>
              </a:lnSpc>
              <a:spcBef>
                <a:spcPts val="0"/>
              </a:spcBef>
              <a:spcAft>
                <a:spcPts val="600"/>
              </a:spcAft>
              <a:buFont typeface="Symbol" panose="05050102010706020507" pitchFamily="18" charset="2"/>
              <a:buChar char=""/>
            </a:pPr>
            <a:r>
              <a:rPr lang="en-US" sz="1800" dirty="0">
                <a:latin typeface="Calibri" charset="0"/>
                <a:ea typeface="Calibri" charset="0"/>
                <a:cs typeface="Calibri" charset="0"/>
              </a:rPr>
              <a:t>Strong agreement on the potential role of schools and programs                            of public health as conveners</a:t>
            </a:r>
          </a:p>
          <a:p>
            <a:pPr>
              <a:lnSpc>
                <a:spcPct val="107000"/>
              </a:lnSpc>
              <a:spcBef>
                <a:spcPts val="0"/>
              </a:spcBef>
              <a:spcAft>
                <a:spcPts val="600"/>
              </a:spcAft>
              <a:buFont typeface="Symbol" panose="05050102010706020507" pitchFamily="18" charset="2"/>
              <a:buChar char=""/>
            </a:pPr>
            <a:r>
              <a:rPr lang="en-US" sz="1800" dirty="0">
                <a:latin typeface="Calibri" charset="0"/>
                <a:ea typeface="Calibri" charset="0"/>
                <a:cs typeface="Calibri" charset="0"/>
              </a:rPr>
              <a:t>No consensus on “health in all policies”</a:t>
            </a:r>
          </a:p>
          <a:p>
            <a:pPr lvl="1">
              <a:lnSpc>
                <a:spcPct val="107000"/>
              </a:lnSpc>
              <a:spcBef>
                <a:spcPts val="0"/>
              </a:spcBef>
              <a:spcAft>
                <a:spcPts val="600"/>
              </a:spcAft>
              <a:buFont typeface="Symbol" panose="05050102010706020507" pitchFamily="18" charset="2"/>
              <a:buChar char=""/>
            </a:pPr>
            <a:r>
              <a:rPr lang="en-US" dirty="0">
                <a:latin typeface="Calibri" charset="0"/>
                <a:ea typeface="Calibri" charset="0"/>
                <a:cs typeface="Calibri" charset="0"/>
              </a:rPr>
              <a:t>Not all sectors welcome health in all policies, perceiving different priorities </a:t>
            </a:r>
          </a:p>
          <a:p>
            <a:pPr lvl="1">
              <a:lnSpc>
                <a:spcPct val="107000"/>
              </a:lnSpc>
              <a:spcBef>
                <a:spcPts val="0"/>
              </a:spcBef>
              <a:spcAft>
                <a:spcPts val="600"/>
              </a:spcAft>
              <a:buFont typeface="Symbol" panose="05050102010706020507" pitchFamily="18" charset="2"/>
              <a:buChar char=""/>
            </a:pPr>
            <a:r>
              <a:rPr lang="en-US" dirty="0">
                <a:latin typeface="Calibri" charset="0"/>
                <a:ea typeface="Calibri" charset="0"/>
                <a:cs typeface="Calibri" charset="0"/>
              </a:rPr>
              <a:t>Health in all professions?</a:t>
            </a:r>
          </a:p>
          <a:p>
            <a:pPr>
              <a:lnSpc>
                <a:spcPct val="107000"/>
              </a:lnSpc>
              <a:spcBef>
                <a:spcPts val="0"/>
              </a:spcBef>
              <a:spcAft>
                <a:spcPts val="600"/>
              </a:spcAft>
              <a:buFont typeface="Symbol" panose="05050102010706020507" pitchFamily="18" charset="2"/>
              <a:buChar char=""/>
            </a:pPr>
            <a:r>
              <a:rPr lang="en-US" sz="1800" dirty="0">
                <a:latin typeface="Calibri" charset="0"/>
                <a:ea typeface="Calibri" charset="0"/>
                <a:cs typeface="Calibri" charset="0"/>
              </a:rPr>
              <a:t>“Schools and programs of public health can help clinical care treat individuals in the context of their community and can change the context of the community.”</a:t>
            </a:r>
          </a:p>
        </p:txBody>
      </p:sp>
      <p:sp>
        <p:nvSpPr>
          <p:cNvPr id="4" name="Oval Callout 3"/>
          <p:cNvSpPr/>
          <p:nvPr/>
        </p:nvSpPr>
        <p:spPr>
          <a:xfrm>
            <a:off x="7086600" y="2160270"/>
            <a:ext cx="1882140" cy="97536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t>Roundtable Comments</a:t>
            </a:r>
          </a:p>
        </p:txBody>
      </p:sp>
      <p:sp>
        <p:nvSpPr>
          <p:cNvPr id="7" name="Title 1"/>
          <p:cNvSpPr>
            <a:spLocks noGrp="1"/>
          </p:cNvSpPr>
          <p:nvPr>
            <p:ph type="title"/>
          </p:nvPr>
        </p:nvSpPr>
        <p:spPr>
          <a:xfrm>
            <a:off x="457200" y="1063228"/>
            <a:ext cx="8204753" cy="1179068"/>
          </a:xfrm>
        </p:spPr>
        <p:txBody>
          <a:bodyPr/>
          <a:lstStyle/>
          <a:p>
            <a:r>
              <a:rPr lang="en-US" sz="1800" b="1" dirty="0">
                <a:solidFill>
                  <a:srgbClr val="000000"/>
                </a:solidFill>
              </a:rPr>
              <a:t>TREND ONE: Successful population health efforts require cross-sector understanding, connections, leadership, engagement, and shared implementation of “health in all policies” (continued)</a:t>
            </a:r>
          </a:p>
        </p:txBody>
      </p:sp>
    </p:spTree>
    <p:extLst>
      <p:ext uri="{BB962C8B-B14F-4D97-AF65-F5344CB8AC3E}">
        <p14:creationId xmlns:p14="http://schemas.microsoft.com/office/powerpoint/2010/main" val="319324998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3228"/>
            <a:ext cx="8398565" cy="1500902"/>
          </a:xfrm>
        </p:spPr>
        <p:txBody>
          <a:bodyPr/>
          <a:lstStyle/>
          <a:p>
            <a:r>
              <a:rPr lang="en-US" sz="1800" b="1" dirty="0">
                <a:solidFill>
                  <a:srgbClr val="000000"/>
                </a:solidFill>
              </a:rPr>
              <a:t>TREND TWO: The health care system is undergoing a major transformation with business models that increasingly reward population health improvement and cost control. This creates a rare opportunity for a wider range of sectors—including but not limited to health care and public health—to partner and collaborate.</a:t>
            </a:r>
          </a:p>
        </p:txBody>
      </p:sp>
      <p:sp>
        <p:nvSpPr>
          <p:cNvPr id="3" name="Content Placeholder 2"/>
          <p:cNvSpPr>
            <a:spLocks noGrp="1"/>
          </p:cNvSpPr>
          <p:nvPr>
            <p:ph idx="1"/>
          </p:nvPr>
        </p:nvSpPr>
        <p:spPr>
          <a:xfrm>
            <a:off x="515157" y="2686050"/>
            <a:ext cx="7990340" cy="3314700"/>
          </a:xfrm>
        </p:spPr>
        <p:txBody>
          <a:bodyPr/>
          <a:lstStyle/>
          <a:p>
            <a:pPr>
              <a:lnSpc>
                <a:spcPct val="107000"/>
              </a:lnSpc>
              <a:spcBef>
                <a:spcPts val="0"/>
              </a:spcBef>
              <a:spcAft>
                <a:spcPts val="600"/>
              </a:spcAft>
              <a:buFont typeface="Symbol" panose="05050102010706020507" pitchFamily="18" charset="2"/>
              <a:buChar char=""/>
            </a:pPr>
            <a:r>
              <a:rPr lang="en-US" sz="1800" dirty="0">
                <a:latin typeface="Calibri" charset="0"/>
                <a:ea typeface="Calibri" charset="0"/>
                <a:cs typeface="Calibri" charset="0"/>
              </a:rPr>
              <a:t>Doubt “new models that reward population health improvement”                        are sufficiently entrenched to be called an “emerging new reality.” </a:t>
            </a:r>
          </a:p>
          <a:p>
            <a:pPr>
              <a:lnSpc>
                <a:spcPct val="107000"/>
              </a:lnSpc>
              <a:spcBef>
                <a:spcPts val="0"/>
              </a:spcBef>
              <a:spcAft>
                <a:spcPts val="600"/>
              </a:spcAft>
              <a:buFont typeface="Symbol" panose="05050102010706020507" pitchFamily="18" charset="2"/>
              <a:buChar char=""/>
            </a:pPr>
            <a:r>
              <a:rPr lang="en-US" sz="1800" dirty="0">
                <a:latin typeface="Calibri" charset="0"/>
                <a:ea typeface="Calibri" charset="0"/>
                <a:cs typeface="Calibri" charset="0"/>
              </a:rPr>
              <a:t>“This trend statement is misguided in its assumption that new models will solve the problem. Rather, they will have a modest impact on efficiency and cost at huge expense, but will not make the population healthier. The kinds of things we can readily measure are short-term outcomes, not health status.”</a:t>
            </a:r>
          </a:p>
          <a:p>
            <a:pPr>
              <a:lnSpc>
                <a:spcPct val="107000"/>
              </a:lnSpc>
              <a:spcBef>
                <a:spcPts val="0"/>
              </a:spcBef>
              <a:spcAft>
                <a:spcPts val="600"/>
              </a:spcAft>
              <a:buFont typeface="Symbol" panose="05050102010706020507" pitchFamily="18" charset="2"/>
              <a:buChar char=""/>
            </a:pPr>
            <a:r>
              <a:rPr lang="en-US" sz="1800" dirty="0">
                <a:latin typeface="Calibri" charset="0"/>
                <a:ea typeface="Calibri" charset="0"/>
                <a:cs typeface="Calibri" charset="0"/>
              </a:rPr>
              <a:t>“If health care organizations restructured around long-term outcomes, they would have a greater impact.”</a:t>
            </a:r>
          </a:p>
        </p:txBody>
      </p:sp>
      <p:sp>
        <p:nvSpPr>
          <p:cNvPr id="4" name="Oval Callout 3"/>
          <p:cNvSpPr/>
          <p:nvPr/>
        </p:nvSpPr>
        <p:spPr>
          <a:xfrm>
            <a:off x="7147560" y="2266950"/>
            <a:ext cx="1882140" cy="97536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t>Roundtable Comments</a:t>
            </a:r>
          </a:p>
        </p:txBody>
      </p:sp>
    </p:spTree>
    <p:extLst>
      <p:ext uri="{BB962C8B-B14F-4D97-AF65-F5344CB8AC3E}">
        <p14:creationId xmlns:p14="http://schemas.microsoft.com/office/powerpoint/2010/main" val="75408126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23211"/>
            <a:ext cx="7658100" cy="2308328"/>
          </a:xfrm>
        </p:spPr>
        <p:txBody>
          <a:bodyPr/>
          <a:lstStyle/>
          <a:p>
            <a:pPr>
              <a:lnSpc>
                <a:spcPct val="107000"/>
              </a:lnSpc>
              <a:spcBef>
                <a:spcPts val="0"/>
              </a:spcBef>
              <a:spcAft>
                <a:spcPts val="600"/>
              </a:spcAft>
              <a:buFont typeface="Symbol" panose="05050102010706020507" pitchFamily="18" charset="2"/>
              <a:buChar char=""/>
            </a:pPr>
            <a:r>
              <a:rPr lang="en-US" sz="1800" dirty="0">
                <a:latin typeface="Calibri" charset="0"/>
                <a:ea typeface="Calibri" charset="0"/>
                <a:cs typeface="Calibri" charset="0"/>
              </a:rPr>
              <a:t>Rewards not yet sufficient to motivate transformative change in         healthcare</a:t>
            </a:r>
          </a:p>
          <a:p>
            <a:pPr>
              <a:lnSpc>
                <a:spcPct val="107000"/>
              </a:lnSpc>
              <a:spcBef>
                <a:spcPts val="0"/>
              </a:spcBef>
              <a:spcAft>
                <a:spcPts val="600"/>
              </a:spcAft>
              <a:buFont typeface="Symbol" panose="05050102010706020507" pitchFamily="18" charset="2"/>
              <a:buChar char=""/>
            </a:pPr>
            <a:r>
              <a:rPr lang="en-US" sz="1800" dirty="0">
                <a:latin typeface="Calibri" charset="0"/>
                <a:ea typeface="Calibri" charset="0"/>
                <a:cs typeface="Calibri" charset="0"/>
              </a:rPr>
              <a:t>Inadequate incentive to address prevention</a:t>
            </a:r>
          </a:p>
          <a:p>
            <a:pPr>
              <a:lnSpc>
                <a:spcPct val="107000"/>
              </a:lnSpc>
              <a:spcBef>
                <a:spcPts val="0"/>
              </a:spcBef>
              <a:spcAft>
                <a:spcPts val="600"/>
              </a:spcAft>
              <a:buFont typeface="Symbol" panose="05050102010706020507" pitchFamily="18" charset="2"/>
              <a:buChar char=""/>
            </a:pPr>
            <a:r>
              <a:rPr lang="en-US" sz="1800" dirty="0">
                <a:latin typeface="Calibri" charset="0"/>
                <a:ea typeface="Calibri" charset="0"/>
                <a:cs typeface="Calibri" charset="0"/>
              </a:rPr>
              <a:t>Great potential in partnerships &amp; collaboration but public health often absent</a:t>
            </a:r>
          </a:p>
          <a:p>
            <a:pPr>
              <a:lnSpc>
                <a:spcPct val="107000"/>
              </a:lnSpc>
              <a:spcBef>
                <a:spcPts val="0"/>
              </a:spcBef>
              <a:spcAft>
                <a:spcPts val="600"/>
              </a:spcAft>
              <a:buFont typeface="Symbol" panose="05050102010706020507" pitchFamily="18" charset="2"/>
              <a:buChar char=""/>
            </a:pPr>
            <a:r>
              <a:rPr lang="en-US" sz="1800" dirty="0">
                <a:latin typeface="Calibri" charset="0"/>
                <a:ea typeface="Calibri" charset="0"/>
                <a:cs typeface="Calibri" charset="0"/>
              </a:rPr>
              <a:t>Need for patients to be better engaged and responsible</a:t>
            </a:r>
          </a:p>
          <a:p>
            <a:pPr>
              <a:lnSpc>
                <a:spcPct val="107000"/>
              </a:lnSpc>
              <a:spcBef>
                <a:spcPts val="0"/>
              </a:spcBef>
              <a:spcAft>
                <a:spcPts val="600"/>
              </a:spcAft>
              <a:buFont typeface="Symbol" panose="05050102010706020507" pitchFamily="18" charset="2"/>
              <a:buChar char=""/>
            </a:pPr>
            <a:endParaRPr lang="en-US" sz="1800" dirty="0">
              <a:latin typeface="Aleo" panose="020F0502020204030203"/>
              <a:ea typeface="Calibri" panose="020F0502020204030204" pitchFamily="34" charset="0"/>
              <a:cs typeface="Calibri" panose="020F0502020204030204" pitchFamily="34" charset="0"/>
            </a:endParaRPr>
          </a:p>
        </p:txBody>
      </p:sp>
      <p:sp>
        <p:nvSpPr>
          <p:cNvPr id="4" name="Oval Callout 3"/>
          <p:cNvSpPr/>
          <p:nvPr/>
        </p:nvSpPr>
        <p:spPr>
          <a:xfrm>
            <a:off x="6957060" y="2465070"/>
            <a:ext cx="1882140" cy="97536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t>Roundtable Comments</a:t>
            </a:r>
          </a:p>
        </p:txBody>
      </p:sp>
      <p:sp>
        <p:nvSpPr>
          <p:cNvPr id="6" name="Title 1"/>
          <p:cNvSpPr>
            <a:spLocks noGrp="1"/>
          </p:cNvSpPr>
          <p:nvPr>
            <p:ph type="title"/>
          </p:nvPr>
        </p:nvSpPr>
        <p:spPr>
          <a:xfrm>
            <a:off x="457200" y="1063228"/>
            <a:ext cx="8398565" cy="1500902"/>
          </a:xfrm>
        </p:spPr>
        <p:txBody>
          <a:bodyPr/>
          <a:lstStyle/>
          <a:p>
            <a:r>
              <a:rPr lang="en-US" sz="1800" b="1" dirty="0">
                <a:solidFill>
                  <a:srgbClr val="000000"/>
                </a:solidFill>
              </a:rPr>
              <a:t>TREND TWO: The health care system is undergoing a major transformation with business models that increasingly reward population health improvement and cost control. This creates a rare opportunity for a wider range of sectors—including but not limited to health care and public health—to partner and collaborate. (continued)</a:t>
            </a:r>
          </a:p>
        </p:txBody>
      </p:sp>
    </p:spTree>
    <p:extLst>
      <p:ext uri="{BB962C8B-B14F-4D97-AF65-F5344CB8AC3E}">
        <p14:creationId xmlns:p14="http://schemas.microsoft.com/office/powerpoint/2010/main" val="61545127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3228"/>
            <a:ext cx="8229600" cy="1798082"/>
          </a:xfrm>
        </p:spPr>
        <p:txBody>
          <a:bodyPr/>
          <a:lstStyle/>
          <a:p>
            <a:r>
              <a:rPr lang="en-US" sz="1800" b="1" dirty="0">
                <a:solidFill>
                  <a:srgbClr val="000000"/>
                </a:solidFill>
              </a:rPr>
              <a:t>TREND THREE: To fulfill their mission to protect and improve the health of the general population, public health agencies require innovation that applies a broader and more inclusive perspective. New strategies are needed to engage in cross-sector partnerships with a much larger mix of different types of stakeholders who will bring practical and multi-faceted resources to the table.</a:t>
            </a:r>
          </a:p>
        </p:txBody>
      </p:sp>
      <p:sp>
        <p:nvSpPr>
          <p:cNvPr id="3" name="Content Placeholder 2"/>
          <p:cNvSpPr>
            <a:spLocks noGrp="1"/>
          </p:cNvSpPr>
          <p:nvPr>
            <p:ph idx="1"/>
          </p:nvPr>
        </p:nvSpPr>
        <p:spPr>
          <a:xfrm>
            <a:off x="457200" y="3158490"/>
            <a:ext cx="8229600" cy="2842260"/>
          </a:xfrm>
        </p:spPr>
        <p:txBody>
          <a:bodyPr/>
          <a:lstStyle/>
          <a:p>
            <a:pPr>
              <a:lnSpc>
                <a:spcPct val="107000"/>
              </a:lnSpc>
              <a:spcBef>
                <a:spcPts val="0"/>
              </a:spcBef>
              <a:spcAft>
                <a:spcPts val="600"/>
              </a:spcAft>
              <a:buFont typeface="Symbol" panose="05050102010706020507" pitchFamily="18" charset="2"/>
              <a:buChar char=""/>
            </a:pPr>
            <a:r>
              <a:rPr lang="en-US" sz="1800" dirty="0">
                <a:latin typeface="Calibri" charset="0"/>
                <a:ea typeface="Calibri" charset="0"/>
                <a:cs typeface="Calibri" charset="0"/>
              </a:rPr>
              <a:t>“It would be great if schools and programs of public health could                  bring apply innovation to solve problems.”</a:t>
            </a:r>
          </a:p>
          <a:p>
            <a:pPr>
              <a:lnSpc>
                <a:spcPct val="107000"/>
              </a:lnSpc>
              <a:spcBef>
                <a:spcPts val="0"/>
              </a:spcBef>
              <a:spcAft>
                <a:spcPts val="600"/>
              </a:spcAft>
              <a:buFont typeface="Symbol" panose="05050102010706020507" pitchFamily="18" charset="2"/>
              <a:buChar char=""/>
            </a:pPr>
            <a:r>
              <a:rPr lang="en-US" sz="1800" dirty="0">
                <a:latin typeface="Calibri" charset="0"/>
                <a:ea typeface="Calibri" charset="0"/>
                <a:cs typeface="Calibri" charset="0"/>
              </a:rPr>
              <a:t>“The challenge is bringing the right people to the table to ask the right questions, analyze and interpret the data, and figure out how to act on it.”</a:t>
            </a:r>
          </a:p>
          <a:p>
            <a:pPr>
              <a:lnSpc>
                <a:spcPct val="107000"/>
              </a:lnSpc>
              <a:spcBef>
                <a:spcPts val="0"/>
              </a:spcBef>
              <a:spcAft>
                <a:spcPts val="600"/>
              </a:spcAft>
              <a:buFont typeface="Symbol" panose="05050102010706020507" pitchFamily="18" charset="2"/>
              <a:buChar char=""/>
            </a:pPr>
            <a:r>
              <a:rPr lang="en-US" sz="1800" dirty="0">
                <a:latin typeface="Calibri" charset="0"/>
                <a:ea typeface="Calibri" charset="0"/>
                <a:cs typeface="Calibri" charset="0"/>
              </a:rPr>
              <a:t>Community health needs assessments can drive collective impact across sectors</a:t>
            </a:r>
          </a:p>
          <a:p>
            <a:pPr>
              <a:lnSpc>
                <a:spcPct val="107000"/>
              </a:lnSpc>
              <a:spcBef>
                <a:spcPts val="0"/>
              </a:spcBef>
              <a:spcAft>
                <a:spcPts val="600"/>
              </a:spcAft>
              <a:buFont typeface="Symbol" panose="05050102010706020507" pitchFamily="18" charset="2"/>
              <a:buChar char=""/>
            </a:pPr>
            <a:r>
              <a:rPr lang="en-US" sz="1800" dirty="0">
                <a:latin typeface="Calibri" charset="0"/>
                <a:ea typeface="Calibri" charset="0"/>
                <a:cs typeface="Calibri" charset="0"/>
              </a:rPr>
              <a:t>New funding streams and incentives are needed</a:t>
            </a:r>
          </a:p>
          <a:p>
            <a:pPr>
              <a:lnSpc>
                <a:spcPct val="107000"/>
              </a:lnSpc>
              <a:spcBef>
                <a:spcPts val="0"/>
              </a:spcBef>
              <a:spcAft>
                <a:spcPts val="600"/>
              </a:spcAft>
              <a:buFont typeface="Symbol" panose="05050102010706020507" pitchFamily="18" charset="2"/>
              <a:buChar char=""/>
            </a:pPr>
            <a:r>
              <a:rPr lang="en-US" sz="1800" dirty="0">
                <a:latin typeface="Calibri" charset="0"/>
                <a:ea typeface="Calibri" charset="0"/>
                <a:cs typeface="Calibri" charset="0"/>
              </a:rPr>
              <a:t>Success depends on whether state legislatures believe that health care is a right</a:t>
            </a:r>
          </a:p>
        </p:txBody>
      </p:sp>
      <p:sp>
        <p:nvSpPr>
          <p:cNvPr id="4" name="Oval Callout 3"/>
          <p:cNvSpPr/>
          <p:nvPr/>
        </p:nvSpPr>
        <p:spPr>
          <a:xfrm>
            <a:off x="7124700" y="2594610"/>
            <a:ext cx="1882140" cy="97536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t>Roundtable Comments</a:t>
            </a:r>
          </a:p>
        </p:txBody>
      </p:sp>
    </p:spTree>
    <p:extLst>
      <p:ext uri="{BB962C8B-B14F-4D97-AF65-F5344CB8AC3E}">
        <p14:creationId xmlns:p14="http://schemas.microsoft.com/office/powerpoint/2010/main" val="284095541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3228"/>
            <a:ext cx="8229600" cy="1179068"/>
          </a:xfrm>
        </p:spPr>
        <p:txBody>
          <a:bodyPr/>
          <a:lstStyle/>
          <a:p>
            <a:r>
              <a:rPr lang="en-US" sz="1800" b="1" dirty="0">
                <a:solidFill>
                  <a:srgbClr val="000000"/>
                </a:solidFill>
              </a:rPr>
              <a:t>TREND FOUR: The workforce needed to enable and catalyze population health improvement requires new skill sets, including the ability to deploy important public health and population health concepts within all sectors</a:t>
            </a:r>
          </a:p>
        </p:txBody>
      </p:sp>
      <p:sp>
        <p:nvSpPr>
          <p:cNvPr id="3" name="Content Placeholder 2"/>
          <p:cNvSpPr>
            <a:spLocks noGrp="1"/>
          </p:cNvSpPr>
          <p:nvPr>
            <p:ph idx="1"/>
          </p:nvPr>
        </p:nvSpPr>
        <p:spPr>
          <a:xfrm>
            <a:off x="515157" y="2353542"/>
            <a:ext cx="6975303" cy="3218584"/>
          </a:xfrm>
        </p:spPr>
        <p:txBody>
          <a:bodyPr/>
          <a:lstStyle/>
          <a:p>
            <a:pPr>
              <a:lnSpc>
                <a:spcPct val="107000"/>
              </a:lnSpc>
              <a:spcBef>
                <a:spcPts val="0"/>
              </a:spcBef>
              <a:spcAft>
                <a:spcPts val="600"/>
              </a:spcAft>
              <a:buFont typeface="Symbol" panose="05050102010706020507" pitchFamily="18" charset="2"/>
              <a:buChar char=""/>
            </a:pPr>
            <a:r>
              <a:rPr lang="en-US" sz="1800" dirty="0">
                <a:latin typeface="Calibri" charset="0"/>
                <a:ea typeface="Calibri" charset="0"/>
                <a:cs typeface="Calibri" charset="0"/>
              </a:rPr>
              <a:t>Near-universal consensus emerged around this trend</a:t>
            </a:r>
          </a:p>
          <a:p>
            <a:pPr>
              <a:lnSpc>
                <a:spcPct val="107000"/>
              </a:lnSpc>
              <a:spcBef>
                <a:spcPts val="0"/>
              </a:spcBef>
              <a:spcAft>
                <a:spcPts val="600"/>
              </a:spcAft>
              <a:buFont typeface="Symbol" panose="05050102010706020507" pitchFamily="18" charset="2"/>
              <a:buChar char=""/>
            </a:pPr>
            <a:r>
              <a:rPr lang="en-US" sz="1800" dirty="0">
                <a:latin typeface="Calibri" charset="0"/>
                <a:ea typeface="Calibri" charset="0"/>
                <a:cs typeface="Calibri" charset="0"/>
              </a:rPr>
              <a:t>Suggest need for competency-based curriculum</a:t>
            </a:r>
          </a:p>
          <a:p>
            <a:pPr>
              <a:lnSpc>
                <a:spcPct val="107000"/>
              </a:lnSpc>
              <a:spcBef>
                <a:spcPts val="0"/>
              </a:spcBef>
              <a:spcAft>
                <a:spcPts val="600"/>
              </a:spcAft>
              <a:buFont typeface="Symbol" panose="05050102010706020507" pitchFamily="18" charset="2"/>
              <a:buChar char=""/>
            </a:pPr>
            <a:r>
              <a:rPr lang="en-US" sz="1800" dirty="0">
                <a:latin typeface="Calibri" charset="0"/>
                <a:ea typeface="Calibri" charset="0"/>
                <a:cs typeface="Calibri" charset="0"/>
              </a:rPr>
              <a:t>“Minimum qualifications for getting into professional schools are screening out people who are needed in these fields.” </a:t>
            </a:r>
          </a:p>
          <a:p>
            <a:pPr>
              <a:lnSpc>
                <a:spcPct val="107000"/>
              </a:lnSpc>
              <a:spcBef>
                <a:spcPts val="0"/>
              </a:spcBef>
              <a:spcAft>
                <a:spcPts val="600"/>
              </a:spcAft>
              <a:buFont typeface="Symbol" panose="05050102010706020507" pitchFamily="18" charset="2"/>
              <a:buChar char=""/>
            </a:pPr>
            <a:r>
              <a:rPr lang="en-US" sz="1800" dirty="0">
                <a:latin typeface="Calibri" charset="0"/>
                <a:ea typeface="Calibri" charset="0"/>
                <a:cs typeface="Calibri" charset="0"/>
              </a:rPr>
              <a:t>Building earlier access to the pipeline (High School, undergrad)</a:t>
            </a:r>
          </a:p>
          <a:p>
            <a:pPr>
              <a:lnSpc>
                <a:spcPct val="107000"/>
              </a:lnSpc>
              <a:spcBef>
                <a:spcPts val="0"/>
              </a:spcBef>
              <a:spcAft>
                <a:spcPts val="600"/>
              </a:spcAft>
              <a:buFont typeface="Symbol" panose="05050102010706020507" pitchFamily="18" charset="2"/>
              <a:buChar char=""/>
            </a:pPr>
            <a:r>
              <a:rPr lang="en-US" sz="1800" dirty="0">
                <a:latin typeface="Calibri" charset="0"/>
                <a:ea typeface="Calibri" charset="0"/>
                <a:cs typeface="Calibri" charset="0"/>
              </a:rPr>
              <a:t>Inter-professional education and training is important: health in professions</a:t>
            </a:r>
            <a:endParaRPr lang="en-US" dirty="0">
              <a:latin typeface="Calibri" charset="0"/>
              <a:ea typeface="Calibri" charset="0"/>
              <a:cs typeface="Calibri" charset="0"/>
            </a:endParaRPr>
          </a:p>
          <a:p>
            <a:pPr>
              <a:lnSpc>
                <a:spcPct val="107000"/>
              </a:lnSpc>
              <a:spcBef>
                <a:spcPts val="0"/>
              </a:spcBef>
              <a:spcAft>
                <a:spcPts val="600"/>
              </a:spcAft>
              <a:buFont typeface="Symbol" panose="05050102010706020507" pitchFamily="18" charset="2"/>
              <a:buChar char=""/>
            </a:pPr>
            <a:r>
              <a:rPr lang="en-US" sz="1800" dirty="0">
                <a:latin typeface="Calibri" charset="0"/>
                <a:ea typeface="Calibri" charset="0"/>
                <a:cs typeface="Calibri" charset="0"/>
              </a:rPr>
              <a:t>Need for additional practical experience within MPH</a:t>
            </a:r>
          </a:p>
          <a:p>
            <a:pPr>
              <a:lnSpc>
                <a:spcPct val="107000"/>
              </a:lnSpc>
              <a:spcBef>
                <a:spcPts val="0"/>
              </a:spcBef>
              <a:spcAft>
                <a:spcPts val="600"/>
              </a:spcAft>
              <a:buFont typeface="Symbol" panose="05050102010706020507" pitchFamily="18" charset="2"/>
              <a:buChar char=""/>
            </a:pPr>
            <a:r>
              <a:rPr lang="en-US" sz="1800" dirty="0">
                <a:latin typeface="Calibri" charset="0"/>
                <a:ea typeface="Calibri" charset="0"/>
                <a:cs typeface="Calibri" charset="0"/>
              </a:rPr>
              <a:t>Important to partner with employers</a:t>
            </a:r>
          </a:p>
        </p:txBody>
      </p:sp>
      <p:sp>
        <p:nvSpPr>
          <p:cNvPr id="4" name="Oval Callout 3"/>
          <p:cNvSpPr/>
          <p:nvPr/>
        </p:nvSpPr>
        <p:spPr>
          <a:xfrm>
            <a:off x="6549390" y="1985010"/>
            <a:ext cx="1882140" cy="97536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t>Roundtable Comments</a:t>
            </a:r>
          </a:p>
        </p:txBody>
      </p:sp>
    </p:spTree>
    <p:extLst>
      <p:ext uri="{BB962C8B-B14F-4D97-AF65-F5344CB8AC3E}">
        <p14:creationId xmlns:p14="http://schemas.microsoft.com/office/powerpoint/2010/main" val="104726542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3628"/>
            <a:ext cx="8229600" cy="533261"/>
          </a:xfrm>
        </p:spPr>
        <p:txBody>
          <a:bodyPr/>
          <a:lstStyle/>
          <a:p>
            <a:pPr algn="ctr"/>
            <a:r>
              <a:rPr lang="en-US" dirty="0"/>
              <a:t>Competencies of Future Workforce</a:t>
            </a:r>
            <a:endParaRPr lang="en-US" sz="1650" dirty="0">
              <a:solidFill>
                <a:schemeClr val="accent6">
                  <a:lumMod val="50000"/>
                </a:schemeClr>
              </a:solidFill>
            </a:endParaRPr>
          </a:p>
        </p:txBody>
      </p:sp>
      <p:sp>
        <p:nvSpPr>
          <p:cNvPr id="3" name="Content Placeholder 2"/>
          <p:cNvSpPr>
            <a:spLocks noGrp="1"/>
          </p:cNvSpPr>
          <p:nvPr>
            <p:ph idx="1"/>
          </p:nvPr>
        </p:nvSpPr>
        <p:spPr>
          <a:xfrm>
            <a:off x="457200" y="1462682"/>
            <a:ext cx="8443106" cy="3932635"/>
          </a:xfrm>
        </p:spPr>
        <p:txBody>
          <a:bodyPr numCol="2"/>
          <a:lstStyle/>
          <a:p>
            <a:r>
              <a:rPr lang="en-US" sz="1650" dirty="0">
                <a:latin typeface="Calibri" charset="0"/>
                <a:ea typeface="Calibri" charset="0"/>
                <a:cs typeface="Calibri" charset="0"/>
              </a:rPr>
              <a:t>Building communities of practice</a:t>
            </a:r>
          </a:p>
          <a:p>
            <a:r>
              <a:rPr lang="en-US" sz="1650" dirty="0">
                <a:latin typeface="Calibri" charset="0"/>
                <a:ea typeface="Calibri" charset="0"/>
                <a:cs typeface="Calibri" charset="0"/>
              </a:rPr>
              <a:t>Change management	</a:t>
            </a:r>
          </a:p>
          <a:p>
            <a:r>
              <a:rPr lang="en-US" sz="1650" dirty="0">
                <a:latin typeface="Calibri" charset="0"/>
                <a:ea typeface="Calibri" charset="0"/>
                <a:cs typeface="Calibri" charset="0"/>
              </a:rPr>
              <a:t>Communication</a:t>
            </a:r>
          </a:p>
          <a:p>
            <a:r>
              <a:rPr lang="en-US" sz="1650" dirty="0">
                <a:latin typeface="Calibri" charset="0"/>
                <a:ea typeface="Calibri" charset="0"/>
                <a:cs typeface="Calibri" charset="0"/>
              </a:rPr>
              <a:t>Community service orientation</a:t>
            </a:r>
          </a:p>
          <a:p>
            <a:r>
              <a:rPr lang="en-US" sz="1650" dirty="0">
                <a:latin typeface="Calibri" charset="0"/>
                <a:ea typeface="Calibri" charset="0"/>
                <a:cs typeface="Calibri" charset="0"/>
              </a:rPr>
              <a:t>Convening</a:t>
            </a:r>
          </a:p>
          <a:p>
            <a:r>
              <a:rPr lang="en-US" sz="1650" dirty="0">
                <a:latin typeface="Calibri" charset="0"/>
                <a:ea typeface="Calibri" charset="0"/>
                <a:cs typeface="Calibri" charset="0"/>
              </a:rPr>
              <a:t>Data analytics</a:t>
            </a:r>
          </a:p>
          <a:p>
            <a:r>
              <a:rPr lang="en-US" sz="1650" dirty="0">
                <a:latin typeface="Calibri" charset="0"/>
                <a:ea typeface="Calibri" charset="0"/>
                <a:cs typeface="Calibri" charset="0"/>
              </a:rPr>
              <a:t>Design thinking</a:t>
            </a:r>
          </a:p>
          <a:p>
            <a:r>
              <a:rPr lang="en-US" sz="1650" dirty="0">
                <a:latin typeface="Calibri" charset="0"/>
                <a:ea typeface="Calibri" charset="0"/>
                <a:cs typeface="Calibri" charset="0"/>
              </a:rPr>
              <a:t>Evidence-based strategies</a:t>
            </a:r>
          </a:p>
          <a:p>
            <a:r>
              <a:rPr lang="en-US" sz="1650" dirty="0">
                <a:latin typeface="Calibri" charset="0"/>
                <a:ea typeface="Calibri" charset="0"/>
                <a:cs typeface="Calibri" charset="0"/>
              </a:rPr>
              <a:t>Finance and ROI</a:t>
            </a:r>
          </a:p>
          <a:p>
            <a:r>
              <a:rPr lang="en-US" sz="1650" dirty="0">
                <a:latin typeface="Calibri" charset="0"/>
                <a:ea typeface="Calibri" charset="0"/>
                <a:cs typeface="Calibri" charset="0"/>
              </a:rPr>
              <a:t>Grassroots organizing /Community engagement</a:t>
            </a:r>
          </a:p>
          <a:p>
            <a:r>
              <a:rPr lang="en-US" sz="1650" dirty="0">
                <a:latin typeface="Calibri" charset="0"/>
                <a:ea typeface="Calibri" charset="0"/>
                <a:cs typeface="Calibri" charset="0"/>
              </a:rPr>
              <a:t>Health literacy</a:t>
            </a:r>
          </a:p>
          <a:p>
            <a:r>
              <a:rPr lang="en-US" sz="1650" dirty="0">
                <a:latin typeface="Calibri" charset="0"/>
                <a:ea typeface="Calibri" charset="0"/>
                <a:cs typeface="Calibri" charset="0"/>
              </a:rPr>
              <a:t>Influence without authority</a:t>
            </a:r>
          </a:p>
          <a:p>
            <a:r>
              <a:rPr lang="en-US" sz="1650" dirty="0">
                <a:latin typeface="Calibri" charset="0"/>
                <a:ea typeface="Calibri" charset="0"/>
                <a:cs typeface="Calibri" charset="0"/>
              </a:rPr>
              <a:t>Leadership, management, exposure to other disciplines (e.g., architecture)</a:t>
            </a:r>
          </a:p>
          <a:p>
            <a:r>
              <a:rPr lang="en-US" sz="1650" dirty="0">
                <a:latin typeface="Calibri" charset="0"/>
                <a:ea typeface="Calibri" charset="0"/>
                <a:cs typeface="Calibri" charset="0"/>
              </a:rPr>
              <a:t>Listening</a:t>
            </a:r>
          </a:p>
          <a:p>
            <a:r>
              <a:rPr lang="en-US" sz="1650" dirty="0">
                <a:latin typeface="Calibri" charset="0"/>
                <a:ea typeface="Calibri" charset="0"/>
                <a:cs typeface="Calibri" charset="0"/>
              </a:rPr>
              <a:t>Negotiation</a:t>
            </a:r>
          </a:p>
          <a:p>
            <a:r>
              <a:rPr lang="en-US" sz="1650" dirty="0">
                <a:latin typeface="Calibri" charset="0"/>
                <a:ea typeface="Calibri" charset="0"/>
                <a:cs typeface="Calibri" charset="0"/>
              </a:rPr>
              <a:t>Problem solving</a:t>
            </a:r>
          </a:p>
          <a:p>
            <a:r>
              <a:rPr lang="en-US" sz="1650" dirty="0">
                <a:latin typeface="Calibri" charset="0"/>
                <a:ea typeface="Calibri" charset="0"/>
                <a:cs typeface="Calibri" charset="0"/>
              </a:rPr>
              <a:t>Relational /Partnership skills</a:t>
            </a:r>
          </a:p>
          <a:p>
            <a:r>
              <a:rPr lang="en-US" sz="1650" dirty="0">
                <a:latin typeface="Calibri" charset="0"/>
                <a:ea typeface="Calibri" charset="0"/>
                <a:cs typeface="Calibri" charset="0"/>
              </a:rPr>
              <a:t>Social learning</a:t>
            </a:r>
          </a:p>
          <a:p>
            <a:r>
              <a:rPr lang="en-US" sz="1650" dirty="0">
                <a:latin typeface="Calibri" charset="0"/>
                <a:ea typeface="Calibri" charset="0"/>
                <a:cs typeface="Calibri" charset="0"/>
              </a:rPr>
              <a:t>Systems thinking</a:t>
            </a:r>
          </a:p>
          <a:p>
            <a:r>
              <a:rPr lang="en-US" sz="1650" dirty="0">
                <a:latin typeface="Calibri" charset="0"/>
                <a:ea typeface="Calibri" charset="0"/>
                <a:cs typeface="Calibri" charset="0"/>
              </a:rPr>
              <a:t>Teamwork</a:t>
            </a:r>
          </a:p>
          <a:p>
            <a:r>
              <a:rPr lang="en-US" sz="1650" dirty="0">
                <a:latin typeface="Calibri" charset="0"/>
                <a:ea typeface="Calibri" charset="0"/>
                <a:cs typeface="Calibri" charset="0"/>
              </a:rPr>
              <a:t>Understanding of health care funding, legislation, government programs</a:t>
            </a:r>
          </a:p>
          <a:p>
            <a:r>
              <a:rPr lang="en-US" sz="1650" dirty="0">
                <a:latin typeface="Calibri" charset="0"/>
                <a:ea typeface="Calibri" charset="0"/>
                <a:cs typeface="Calibri" charset="0"/>
              </a:rPr>
              <a:t>Use of technology</a:t>
            </a:r>
          </a:p>
        </p:txBody>
      </p:sp>
    </p:spTree>
    <p:extLst>
      <p:ext uri="{BB962C8B-B14F-4D97-AF65-F5344CB8AC3E}">
        <p14:creationId xmlns:p14="http://schemas.microsoft.com/office/powerpoint/2010/main" val="89909581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Population Health Initiative: Forum</a:t>
            </a:r>
          </a:p>
        </p:txBody>
      </p:sp>
      <p:sp>
        <p:nvSpPr>
          <p:cNvPr id="3" name="Content Placeholder 2"/>
          <p:cNvSpPr>
            <a:spLocks noGrp="1"/>
          </p:cNvSpPr>
          <p:nvPr>
            <p:ph idx="1"/>
          </p:nvPr>
        </p:nvSpPr>
        <p:spPr>
          <a:xfrm>
            <a:off x="243282" y="1798513"/>
            <a:ext cx="4546490" cy="3786936"/>
          </a:xfrm>
        </p:spPr>
        <p:txBody>
          <a:bodyPr/>
          <a:lstStyle/>
          <a:p>
            <a:pPr>
              <a:lnSpc>
                <a:spcPct val="107000"/>
              </a:lnSpc>
              <a:spcBef>
                <a:spcPts val="0"/>
              </a:spcBef>
              <a:spcAft>
                <a:spcPts val="0"/>
              </a:spcAft>
              <a:buFont typeface="Symbol" panose="05050102010706020507" pitchFamily="18" charset="2"/>
              <a:buChar char=""/>
            </a:pPr>
            <a:r>
              <a:rPr lang="en-US" sz="1800" dirty="0">
                <a:latin typeface="Calibri" charset="0"/>
                <a:ea typeface="Calibri" charset="0"/>
                <a:cs typeface="Calibri" charset="0"/>
              </a:rPr>
              <a:t>Milwaukee</a:t>
            </a:r>
          </a:p>
          <a:p>
            <a:pPr lvl="1">
              <a:lnSpc>
                <a:spcPct val="107000"/>
              </a:lnSpc>
              <a:spcBef>
                <a:spcPts val="0"/>
              </a:spcBef>
              <a:spcAft>
                <a:spcPts val="0"/>
              </a:spcAft>
              <a:buFont typeface="Symbol" panose="05050102010706020507" pitchFamily="18" charset="2"/>
              <a:buChar char=""/>
            </a:pPr>
            <a:r>
              <a:rPr lang="en-US" dirty="0">
                <a:latin typeface="Calibri" charset="0"/>
                <a:ea typeface="Calibri" charset="0"/>
                <a:cs typeface="Calibri" charset="0"/>
              </a:rPr>
              <a:t>More than 100 faculty leaders in academic affairs, research, and practice</a:t>
            </a:r>
          </a:p>
          <a:p>
            <a:pPr>
              <a:lnSpc>
                <a:spcPct val="107000"/>
              </a:lnSpc>
              <a:spcBef>
                <a:spcPts val="0"/>
              </a:spcBef>
              <a:spcAft>
                <a:spcPts val="0"/>
              </a:spcAft>
              <a:buFont typeface="Symbol" panose="05050102010706020507" pitchFamily="18" charset="2"/>
              <a:buChar char=""/>
            </a:pPr>
            <a:endParaRPr lang="en-US" sz="1800" dirty="0">
              <a:latin typeface="Calibri" charset="0"/>
              <a:ea typeface="Calibri" charset="0"/>
              <a:cs typeface="Calibri" charset="0"/>
            </a:endParaRPr>
          </a:p>
          <a:p>
            <a:pPr>
              <a:lnSpc>
                <a:spcPct val="107000"/>
              </a:lnSpc>
              <a:spcBef>
                <a:spcPts val="0"/>
              </a:spcBef>
              <a:spcAft>
                <a:spcPts val="0"/>
              </a:spcAft>
              <a:buFont typeface="Symbol" panose="05050102010706020507" pitchFamily="18" charset="2"/>
              <a:buChar char=""/>
            </a:pPr>
            <a:r>
              <a:rPr lang="en-US" sz="1800" dirty="0">
                <a:latin typeface="Calibri" charset="0"/>
                <a:ea typeface="Calibri" charset="0"/>
                <a:cs typeface="Calibri" charset="0"/>
              </a:rPr>
              <a:t>Purpose of Forum</a:t>
            </a:r>
          </a:p>
          <a:p>
            <a:pPr lvl="1"/>
            <a:r>
              <a:rPr lang="en-US" sz="1650" dirty="0">
                <a:latin typeface="Calibri" charset="0"/>
                <a:ea typeface="Calibri" charset="0"/>
                <a:cs typeface="Calibri" charset="0"/>
              </a:rPr>
              <a:t>Hear external stakeholders’ views about academic public health’s current and potential role in advancing population health</a:t>
            </a:r>
          </a:p>
          <a:p>
            <a:pPr lvl="1"/>
            <a:r>
              <a:rPr lang="en-US" sz="1650" dirty="0">
                <a:latin typeface="Calibri" charset="0"/>
                <a:ea typeface="Calibri" charset="0"/>
                <a:cs typeface="Calibri" charset="0"/>
              </a:rPr>
              <a:t>Consider draft recommendations that emerged from earlier phases of the work</a:t>
            </a:r>
          </a:p>
          <a:p>
            <a:pPr lvl="1"/>
            <a:r>
              <a:rPr lang="en-US" sz="1650" dirty="0">
                <a:latin typeface="Calibri" charset="0"/>
                <a:ea typeface="Calibri" charset="0"/>
                <a:cs typeface="Calibri" charset="0"/>
              </a:rPr>
              <a:t>Identify ways to advance population health in schools and programs of public health</a:t>
            </a:r>
          </a:p>
          <a:p>
            <a:pPr>
              <a:lnSpc>
                <a:spcPct val="107000"/>
              </a:lnSpc>
              <a:spcBef>
                <a:spcPts val="0"/>
              </a:spcBef>
              <a:spcAft>
                <a:spcPts val="0"/>
              </a:spcAft>
              <a:buFont typeface="Symbol" panose="05050102010706020507" pitchFamily="18" charset="2"/>
              <a:buChar char=""/>
            </a:pPr>
            <a:endParaRPr lang="en-US" sz="1800" dirty="0">
              <a:latin typeface="Aleo" panose="020F0502020204030203"/>
              <a:ea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4789772" y="2148955"/>
            <a:ext cx="4112182" cy="2493774"/>
          </a:xfrm>
          <a:prstGeom prst="rect">
            <a:avLst/>
          </a:prstGeom>
        </p:spPr>
      </p:pic>
      <p:sp>
        <p:nvSpPr>
          <p:cNvPr id="6" name="5-Point Star 5"/>
          <p:cNvSpPr/>
          <p:nvPr/>
        </p:nvSpPr>
        <p:spPr>
          <a:xfrm>
            <a:off x="7300554" y="2752508"/>
            <a:ext cx="218078" cy="182564"/>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914186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9572" y="3022657"/>
            <a:ext cx="6172200" cy="857250"/>
          </a:xfrm>
        </p:spPr>
        <p:txBody>
          <a:bodyPr>
            <a:normAutofit/>
          </a:bodyPr>
          <a:lstStyle/>
          <a:p>
            <a:pPr algn="ctr"/>
            <a:r>
              <a:rPr lang="en-US" dirty="0"/>
              <a:t>Definition of Population Health</a:t>
            </a:r>
          </a:p>
        </p:txBody>
      </p:sp>
    </p:spTree>
    <p:extLst>
      <p:ext uri="{BB962C8B-B14F-4D97-AF65-F5344CB8AC3E}">
        <p14:creationId xmlns:p14="http://schemas.microsoft.com/office/powerpoint/2010/main" val="58777567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22596"/>
            <a:ext cx="8229600" cy="3612808"/>
          </a:xfrm>
        </p:spPr>
        <p:txBody>
          <a:bodyPr/>
          <a:lstStyle/>
          <a:p>
            <a:pPr>
              <a:spcBef>
                <a:spcPts val="954"/>
              </a:spcBef>
            </a:pPr>
            <a:r>
              <a:rPr lang="en-US" dirty="0">
                <a:latin typeface="Calibri" charset="0"/>
                <a:ea typeface="Calibri" charset="0"/>
                <a:cs typeface="Calibri" charset="0"/>
              </a:rPr>
              <a:t>In small groups, participants explored one of three topics</a:t>
            </a:r>
          </a:p>
          <a:p>
            <a:pPr lvl="2">
              <a:spcBef>
                <a:spcPts val="954"/>
              </a:spcBef>
            </a:pPr>
            <a:r>
              <a:rPr lang="en-US" sz="2100" dirty="0">
                <a:latin typeface="Calibri" charset="0"/>
                <a:ea typeface="Calibri" charset="0"/>
                <a:cs typeface="Calibri" charset="0"/>
              </a:rPr>
              <a:t>Research and Evaluation</a:t>
            </a:r>
          </a:p>
          <a:p>
            <a:pPr lvl="2">
              <a:spcBef>
                <a:spcPts val="954"/>
              </a:spcBef>
            </a:pPr>
            <a:r>
              <a:rPr lang="en-US" sz="2100" dirty="0">
                <a:latin typeface="Calibri" charset="0"/>
                <a:ea typeface="Calibri" charset="0"/>
                <a:cs typeface="Calibri" charset="0"/>
              </a:rPr>
              <a:t>Future Workforce Education and Training</a:t>
            </a:r>
          </a:p>
          <a:p>
            <a:pPr lvl="2">
              <a:spcBef>
                <a:spcPts val="954"/>
              </a:spcBef>
            </a:pPr>
            <a:r>
              <a:rPr lang="en-US" sz="2100" dirty="0">
                <a:latin typeface="Calibri" charset="0"/>
                <a:ea typeface="Calibri" charset="0"/>
                <a:cs typeface="Calibri" charset="0"/>
              </a:rPr>
              <a:t>Community Partnerships and Institutional Leadership</a:t>
            </a:r>
          </a:p>
          <a:p>
            <a:pPr lvl="2">
              <a:spcBef>
                <a:spcPts val="954"/>
              </a:spcBef>
            </a:pPr>
            <a:endParaRPr lang="en-US" sz="2100" dirty="0">
              <a:latin typeface="Calibri" charset="0"/>
              <a:ea typeface="Calibri" charset="0"/>
              <a:cs typeface="Calibri" charset="0"/>
            </a:endParaRPr>
          </a:p>
          <a:p>
            <a:pPr>
              <a:spcBef>
                <a:spcPts val="954"/>
              </a:spcBef>
            </a:pPr>
            <a:r>
              <a:rPr lang="en-US" dirty="0">
                <a:latin typeface="Calibri" charset="0"/>
                <a:ea typeface="Calibri" charset="0"/>
                <a:cs typeface="Calibri" charset="0"/>
              </a:rPr>
              <a:t>Each group was provided background information, discussion questions and a list of recommendations gleaned from external stakeholders </a:t>
            </a:r>
          </a:p>
        </p:txBody>
      </p:sp>
      <p:sp>
        <p:nvSpPr>
          <p:cNvPr id="6" name="Title 1"/>
          <p:cNvSpPr>
            <a:spLocks noGrp="1"/>
          </p:cNvSpPr>
          <p:nvPr>
            <p:ph type="title"/>
          </p:nvPr>
        </p:nvSpPr>
        <p:spPr>
          <a:xfrm>
            <a:off x="457200" y="472101"/>
            <a:ext cx="8229600" cy="536972"/>
          </a:xfrm>
        </p:spPr>
        <p:txBody>
          <a:bodyPr/>
          <a:lstStyle/>
          <a:p>
            <a:r>
              <a:rPr lang="en-US" dirty="0"/>
              <a:t>Population Health Initiative: Forum</a:t>
            </a:r>
          </a:p>
        </p:txBody>
      </p:sp>
    </p:spTree>
    <p:extLst>
      <p:ext uri="{BB962C8B-B14F-4D97-AF65-F5344CB8AC3E}">
        <p14:creationId xmlns:p14="http://schemas.microsoft.com/office/powerpoint/2010/main" val="65433423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7891" y="1391804"/>
            <a:ext cx="7990340" cy="3314700"/>
          </a:xfrm>
        </p:spPr>
        <p:txBody>
          <a:bodyPr/>
          <a:lstStyle/>
          <a:p>
            <a:r>
              <a:rPr lang="en-US" sz="1800" b="1" dirty="0">
                <a:latin typeface="Calibri" charset="0"/>
                <a:ea typeface="Calibri" charset="0"/>
                <a:cs typeface="Calibri" charset="0"/>
              </a:rPr>
              <a:t>Background:</a:t>
            </a:r>
            <a:r>
              <a:rPr lang="en-US" sz="1800" dirty="0">
                <a:latin typeface="Calibri" charset="0"/>
                <a:ea typeface="Calibri" charset="0"/>
                <a:cs typeface="Calibri" charset="0"/>
              </a:rPr>
              <a:t> Diverse stakeholders participating in the interview process and roundtable discussions all expressed frustration with the absence of a compelling evidence base for the success of the population health improvement enterprise. It was recognized that building a demonstrated ROI for population health improvement strategies will be necessary to attract cross-sector leadership engagement, particularly in community-based initiatives.</a:t>
            </a:r>
          </a:p>
          <a:p>
            <a:endParaRPr lang="en-US" sz="1800" dirty="0">
              <a:latin typeface="Calibri" charset="0"/>
              <a:ea typeface="Calibri" charset="0"/>
              <a:cs typeface="Calibri" charset="0"/>
            </a:endParaRPr>
          </a:p>
          <a:p>
            <a:r>
              <a:rPr lang="en-US" sz="1800" b="1" dirty="0">
                <a:latin typeface="Calibri" charset="0"/>
                <a:ea typeface="Calibri" charset="0"/>
                <a:cs typeface="Calibri" charset="0"/>
              </a:rPr>
              <a:t>Discussion Question(s):</a:t>
            </a:r>
            <a:r>
              <a:rPr lang="en-US" sz="1800" dirty="0">
                <a:latin typeface="Calibri" charset="0"/>
                <a:ea typeface="Calibri" charset="0"/>
                <a:cs typeface="Calibri" charset="0"/>
              </a:rPr>
              <a:t> What are the challenges and opportunities for schools and programs of public health to contribute to the evidence base for the population health improvement enterprise? </a:t>
            </a:r>
          </a:p>
          <a:p>
            <a:pPr marL="0" indent="0">
              <a:buNone/>
            </a:pPr>
            <a:endParaRPr lang="en-US" sz="1800" dirty="0"/>
          </a:p>
        </p:txBody>
      </p:sp>
      <p:sp>
        <p:nvSpPr>
          <p:cNvPr id="6" name="Title 1"/>
          <p:cNvSpPr>
            <a:spLocks noGrp="1"/>
          </p:cNvSpPr>
          <p:nvPr>
            <p:ph type="title"/>
          </p:nvPr>
        </p:nvSpPr>
        <p:spPr>
          <a:xfrm>
            <a:off x="540327" y="472100"/>
            <a:ext cx="8229600" cy="536972"/>
          </a:xfrm>
        </p:spPr>
        <p:txBody>
          <a:bodyPr/>
          <a:lstStyle/>
          <a:p>
            <a:r>
              <a:rPr lang="en-US" dirty="0"/>
              <a:t>Forum Topic: Research and Evaluation</a:t>
            </a:r>
          </a:p>
        </p:txBody>
      </p:sp>
    </p:spTree>
    <p:extLst>
      <p:ext uri="{BB962C8B-B14F-4D97-AF65-F5344CB8AC3E}">
        <p14:creationId xmlns:p14="http://schemas.microsoft.com/office/powerpoint/2010/main" val="142255054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4168"/>
            <a:ext cx="8329613" cy="3314700"/>
          </a:xfrm>
        </p:spPr>
        <p:txBody>
          <a:bodyPr/>
          <a:lstStyle/>
          <a:p>
            <a:r>
              <a:rPr lang="en-US" sz="1800" b="1" dirty="0">
                <a:latin typeface="Calibri" charset="0"/>
                <a:ea typeface="Calibri" charset="0"/>
                <a:cs typeface="Calibri" charset="0"/>
              </a:rPr>
              <a:t>Background:</a:t>
            </a:r>
            <a:r>
              <a:rPr lang="en-US" sz="1800" dirty="0">
                <a:latin typeface="Calibri" charset="0"/>
                <a:ea typeface="Calibri" charset="0"/>
                <a:cs typeface="Calibri" charset="0"/>
              </a:rPr>
              <a:t> Emerging trends and developments in population health—including attention to social determinants and disparities, importance of “health in all policies”, the need for cross-sector, community-based partnerships, a paradigm shift in health care towards primary care and prevention, and importance of individual behavior change—all suggest that new skill sets will be required of the future public health workforce and leaders and participants in population health improvement efforts. </a:t>
            </a:r>
          </a:p>
          <a:p>
            <a:endParaRPr lang="en-US" sz="1800" dirty="0">
              <a:latin typeface="Calibri" charset="0"/>
              <a:ea typeface="Calibri" charset="0"/>
              <a:cs typeface="Calibri" charset="0"/>
            </a:endParaRPr>
          </a:p>
          <a:p>
            <a:r>
              <a:rPr lang="en-US" sz="1800" b="1" dirty="0">
                <a:latin typeface="Calibri" charset="0"/>
                <a:ea typeface="Calibri" charset="0"/>
                <a:cs typeface="Calibri" charset="0"/>
              </a:rPr>
              <a:t>Question(s):</a:t>
            </a:r>
            <a:r>
              <a:rPr lang="en-US" sz="1800" dirty="0">
                <a:latin typeface="Calibri" charset="0"/>
                <a:ea typeface="Calibri" charset="0"/>
                <a:cs typeface="Calibri" charset="0"/>
              </a:rPr>
              <a:t> These emerging trends and developments present challenges and opportunities for schools and programs of public health. How should curricula and the education life cycle change, for students pursing public health degrees and for other professionals pursuing careers that will have an impact on population health?</a:t>
            </a:r>
          </a:p>
          <a:p>
            <a:pPr marL="0" indent="0">
              <a:buNone/>
            </a:pPr>
            <a:endParaRPr lang="en-US" sz="1800" dirty="0"/>
          </a:p>
        </p:txBody>
      </p:sp>
      <p:sp>
        <p:nvSpPr>
          <p:cNvPr id="6" name="Title 1"/>
          <p:cNvSpPr>
            <a:spLocks noGrp="1"/>
          </p:cNvSpPr>
          <p:nvPr>
            <p:ph type="title"/>
          </p:nvPr>
        </p:nvSpPr>
        <p:spPr>
          <a:xfrm>
            <a:off x="457200" y="462865"/>
            <a:ext cx="8229600" cy="536972"/>
          </a:xfrm>
        </p:spPr>
        <p:txBody>
          <a:bodyPr/>
          <a:lstStyle/>
          <a:p>
            <a:r>
              <a:rPr lang="en-US" dirty="0"/>
              <a:t>Forum Topic: Future Workforce Education and Training</a:t>
            </a:r>
          </a:p>
        </p:txBody>
      </p:sp>
    </p:spTree>
    <p:extLst>
      <p:ext uri="{BB962C8B-B14F-4D97-AF65-F5344CB8AC3E}">
        <p14:creationId xmlns:p14="http://schemas.microsoft.com/office/powerpoint/2010/main" val="90083854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88655"/>
            <a:ext cx="8318500" cy="3611995"/>
          </a:xfrm>
        </p:spPr>
        <p:txBody>
          <a:bodyPr/>
          <a:lstStyle/>
          <a:p>
            <a:r>
              <a:rPr lang="en-US" sz="1800" b="1" dirty="0">
                <a:latin typeface="Calibri" charset="0"/>
                <a:ea typeface="Calibri" charset="0"/>
                <a:cs typeface="Calibri" charset="0"/>
              </a:rPr>
              <a:t>Background:</a:t>
            </a:r>
            <a:r>
              <a:rPr lang="en-US" sz="1800" dirty="0">
                <a:latin typeface="Calibri" charset="0"/>
                <a:ea typeface="Calibri" charset="0"/>
                <a:cs typeface="Calibri" charset="0"/>
              </a:rPr>
              <a:t> A major theme that emerged from the multi-stakeholder interviews and Roundtable discussions was that successful efforts to improve population health within and across communities requires cross-sector understanding, connections, leadership, and engagement and shared implementation of “health in all policies.” </a:t>
            </a:r>
          </a:p>
          <a:p>
            <a:endParaRPr lang="en-US" sz="1800" dirty="0">
              <a:latin typeface="Calibri" charset="0"/>
              <a:ea typeface="Calibri" charset="0"/>
              <a:cs typeface="Calibri" charset="0"/>
            </a:endParaRPr>
          </a:p>
          <a:p>
            <a:r>
              <a:rPr lang="en-US" sz="1800" b="1" dirty="0">
                <a:latin typeface="Calibri" charset="0"/>
                <a:ea typeface="Calibri" charset="0"/>
                <a:cs typeface="Calibri" charset="0"/>
              </a:rPr>
              <a:t>Question(s):</a:t>
            </a:r>
            <a:r>
              <a:rPr lang="en-US" sz="1800" dirty="0">
                <a:latin typeface="Calibri" charset="0"/>
                <a:ea typeface="Calibri" charset="0"/>
                <a:cs typeface="Calibri" charset="0"/>
              </a:rPr>
              <a:t> What are the implications and the opportunities for schools and programs of public health presented by this theme and population health trend? As institutional and community-based leaders with relevant knowledge and expertise, how can Schools and Programs play a leadership role in population health improvement strategies in the communities, states and Colleges/Universities where they have an important imprint? </a:t>
            </a:r>
          </a:p>
        </p:txBody>
      </p:sp>
      <p:sp>
        <p:nvSpPr>
          <p:cNvPr id="6" name="Title 1"/>
          <p:cNvSpPr>
            <a:spLocks noGrp="1"/>
          </p:cNvSpPr>
          <p:nvPr>
            <p:ph type="title"/>
          </p:nvPr>
        </p:nvSpPr>
        <p:spPr>
          <a:xfrm>
            <a:off x="457200" y="462864"/>
            <a:ext cx="8458200" cy="516191"/>
          </a:xfrm>
        </p:spPr>
        <p:txBody>
          <a:bodyPr/>
          <a:lstStyle/>
          <a:p>
            <a:r>
              <a:rPr lang="en-US" dirty="0"/>
              <a:t>Forum Topic: Community Partnerships and Institutional Leadership</a:t>
            </a:r>
          </a:p>
        </p:txBody>
      </p:sp>
    </p:spTree>
    <p:extLst>
      <p:ext uri="{BB962C8B-B14F-4D97-AF65-F5344CB8AC3E}">
        <p14:creationId xmlns:p14="http://schemas.microsoft.com/office/powerpoint/2010/main" val="175008303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3091"/>
            <a:ext cx="7990340" cy="4904509"/>
          </a:xfrm>
        </p:spPr>
        <p:txBody>
          <a:bodyPr/>
          <a:lstStyle/>
          <a:p>
            <a:r>
              <a:rPr lang="en-US" sz="1800" dirty="0">
                <a:latin typeface="Calibri" charset="0"/>
                <a:cs typeface="Calibri" charset="0"/>
              </a:rPr>
              <a:t>Ensure that all population health efforts in communities and within your own academic unit are driven by a commitment to equity and improving health status. Conduct an internal assessment within your own academic institution regarding its capacity to do community-based population health improvement work. </a:t>
            </a:r>
          </a:p>
          <a:p>
            <a:r>
              <a:rPr lang="en-US" sz="1800" dirty="0">
                <a:latin typeface="Calibri" charset="0"/>
                <a:cs typeface="Calibri" charset="0"/>
              </a:rPr>
              <a:t>Actively participate in cross-sector, community-based population health improvement coalitions. Help facilitate the convening of such coalitions in regions where none yet exist. Infuse community-based coalitions with new ways of learning, including building online “learning communities.” Provide support and leadership in the systematic evaluation of all coalition-based intervention strategies, initiatives, and programs.</a:t>
            </a:r>
          </a:p>
          <a:p>
            <a:r>
              <a:rPr lang="en-US" sz="1800" dirty="0">
                <a:latin typeface="Calibri" charset="0"/>
                <a:cs typeface="Calibri" charset="0"/>
              </a:rPr>
              <a:t>Collaborate with non-profit hospitals, public health agencies, and stakeholders from other sectors in developing Community Health Needs Assessments (CHNAs) as a foundation for identifying opportunities to improve population health. </a:t>
            </a:r>
          </a:p>
          <a:p>
            <a:r>
              <a:rPr lang="en-US" sz="1800" dirty="0">
                <a:latin typeface="Calibri" charset="0"/>
                <a:cs typeface="Calibri" charset="0"/>
              </a:rPr>
              <a:t>Become a recognized champion for organizing a population health strategy within your own academic institution. Act as “health strategists,” partnering with others to build a culture of health for your institution</a:t>
            </a:r>
          </a:p>
          <a:p>
            <a:endParaRPr lang="en-US" sz="1800" dirty="0">
              <a:solidFill>
                <a:srgbClr val="C00000"/>
              </a:solidFill>
              <a:latin typeface="Calibri" charset="0"/>
              <a:ea typeface="Calibri" charset="0"/>
              <a:cs typeface="Calibri" charset="0"/>
            </a:endParaRPr>
          </a:p>
        </p:txBody>
      </p:sp>
      <p:sp>
        <p:nvSpPr>
          <p:cNvPr id="6" name="Title 1"/>
          <p:cNvSpPr>
            <a:spLocks noGrp="1"/>
          </p:cNvSpPr>
          <p:nvPr>
            <p:ph type="title"/>
          </p:nvPr>
        </p:nvSpPr>
        <p:spPr>
          <a:xfrm>
            <a:off x="457200" y="352028"/>
            <a:ext cx="8229600" cy="536972"/>
          </a:xfrm>
        </p:spPr>
        <p:txBody>
          <a:bodyPr/>
          <a:lstStyle/>
          <a:p>
            <a:r>
              <a:rPr lang="en-US" dirty="0"/>
              <a:t>Recommendations: Community Partnerships &amp; Institutional Leadership</a:t>
            </a:r>
          </a:p>
        </p:txBody>
      </p:sp>
    </p:spTree>
    <p:extLst>
      <p:ext uri="{BB962C8B-B14F-4D97-AF65-F5344CB8AC3E}">
        <p14:creationId xmlns:p14="http://schemas.microsoft.com/office/powerpoint/2010/main" val="103682121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6837"/>
            <a:ext cx="7990340" cy="5070764"/>
          </a:xfrm>
        </p:spPr>
        <p:txBody>
          <a:bodyPr/>
          <a:lstStyle/>
          <a:p>
            <a:pPr lvl="0"/>
            <a:r>
              <a:rPr lang="en-US" sz="1800" dirty="0"/>
              <a:t>Build awareness of and interest in public health and population health careers in high-school and community college students. Advocate for innovative approaches to the admissions selection process to encourage student diversity, leadership potential, and skills in community-based engagement, while maintaining or enhancing admission standards regarding academic credentials.</a:t>
            </a:r>
          </a:p>
          <a:p>
            <a:pPr lvl="0"/>
            <a:r>
              <a:rPr lang="en-US" sz="1800" dirty="0"/>
              <a:t>Advocate for and pursue opportunities to build intra- and inter-professional education and training that facilitates shared learning among graduate programs, including but not limited to public health, social sciences, urban planning, engineering, health care and business. </a:t>
            </a:r>
          </a:p>
          <a:p>
            <a:pPr lvl="0"/>
            <a:r>
              <a:rPr lang="en-US" sz="1800" dirty="0"/>
              <a:t>Expand public health curricula, either directly or by working with other graduate programs, to emphasize new competency areas such as leadership, community organizing, change management, finances, project management, program design and evaluation, return on investment (ROI), consumer engagement and behavior change, data analytics, and communication.  </a:t>
            </a:r>
          </a:p>
          <a:p>
            <a:pPr lvl="0"/>
            <a:r>
              <a:rPr lang="en-US" sz="1800" dirty="0"/>
              <a:t>Promote integrative learning experiences (ILEs) and applied practice experiences (APEs) that provide, experience in non-traditional worksite</a:t>
            </a:r>
            <a:endParaRPr lang="en-US" sz="1800" dirty="0">
              <a:solidFill>
                <a:srgbClr val="C00000"/>
              </a:solidFill>
              <a:latin typeface="Calibri" charset="0"/>
              <a:ea typeface="Calibri" charset="0"/>
              <a:cs typeface="Calibri" charset="0"/>
            </a:endParaRPr>
          </a:p>
        </p:txBody>
      </p:sp>
      <p:sp>
        <p:nvSpPr>
          <p:cNvPr id="6" name="Title 1"/>
          <p:cNvSpPr>
            <a:spLocks noGrp="1"/>
          </p:cNvSpPr>
          <p:nvPr>
            <p:ph type="title"/>
          </p:nvPr>
        </p:nvSpPr>
        <p:spPr>
          <a:xfrm>
            <a:off x="457199" y="352028"/>
            <a:ext cx="8418945" cy="536972"/>
          </a:xfrm>
        </p:spPr>
        <p:txBody>
          <a:bodyPr/>
          <a:lstStyle/>
          <a:p>
            <a:r>
              <a:rPr lang="en-US" dirty="0"/>
              <a:t>Recommendations: Future Workforce Education &amp; Training</a:t>
            </a:r>
          </a:p>
        </p:txBody>
      </p:sp>
    </p:spTree>
    <p:extLst>
      <p:ext uri="{BB962C8B-B14F-4D97-AF65-F5344CB8AC3E}">
        <p14:creationId xmlns:p14="http://schemas.microsoft.com/office/powerpoint/2010/main" val="383421073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6837"/>
            <a:ext cx="7990340" cy="5070764"/>
          </a:xfrm>
        </p:spPr>
        <p:txBody>
          <a:bodyPr/>
          <a:lstStyle/>
          <a:p>
            <a:pPr lvl="0"/>
            <a:r>
              <a:rPr lang="en-US" dirty="0"/>
              <a:t>Maintain academic and applied research and evaluation as essential elements of the public health mission, in part, to build the evidence base for population health strategies and interventions. Engage in appropriately designed, community-based participatory research to assess the effectiveness and impact of population health programs. </a:t>
            </a:r>
          </a:p>
          <a:p>
            <a:pPr lvl="0"/>
            <a:r>
              <a:rPr lang="en-US" dirty="0"/>
              <a:t>For different stakeholder groups, such as employer communities, build relationships, in part, by translating the existing body of population health evidence into definitive and understandable “business cases” that explain the stakeholder’s unique position to impact population health. </a:t>
            </a:r>
          </a:p>
          <a:p>
            <a:pPr lvl="0"/>
            <a:r>
              <a:rPr lang="en-US" dirty="0"/>
              <a:t>Continue to contribute to the data sharing, analysis and effective communication of data and trends to build awareness and trust. Signal a compelling “call to action” for population health strategies and interventions. </a:t>
            </a:r>
          </a:p>
          <a:p>
            <a:pPr lvl="0"/>
            <a:endParaRPr lang="en-US" sz="1800" dirty="0">
              <a:solidFill>
                <a:srgbClr val="C00000"/>
              </a:solidFill>
              <a:latin typeface="Calibri" charset="0"/>
              <a:ea typeface="Calibri" charset="0"/>
              <a:cs typeface="Calibri" charset="0"/>
            </a:endParaRPr>
          </a:p>
        </p:txBody>
      </p:sp>
      <p:sp>
        <p:nvSpPr>
          <p:cNvPr id="6" name="Title 1"/>
          <p:cNvSpPr>
            <a:spLocks noGrp="1"/>
          </p:cNvSpPr>
          <p:nvPr>
            <p:ph type="title"/>
          </p:nvPr>
        </p:nvSpPr>
        <p:spPr>
          <a:xfrm>
            <a:off x="457199" y="352028"/>
            <a:ext cx="8418945" cy="536972"/>
          </a:xfrm>
        </p:spPr>
        <p:txBody>
          <a:bodyPr/>
          <a:lstStyle/>
          <a:p>
            <a:r>
              <a:rPr lang="en-US" dirty="0"/>
              <a:t>Recommendations: Research &amp; Evaluation</a:t>
            </a:r>
          </a:p>
        </p:txBody>
      </p:sp>
    </p:spTree>
    <p:extLst>
      <p:ext uri="{BB962C8B-B14F-4D97-AF65-F5344CB8AC3E}">
        <p14:creationId xmlns:p14="http://schemas.microsoft.com/office/powerpoint/2010/main" val="327683301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3163"/>
            <a:ext cx="7990340" cy="1200727"/>
          </a:xfrm>
        </p:spPr>
        <p:txBody>
          <a:bodyPr/>
          <a:lstStyle/>
          <a:p>
            <a:r>
              <a:rPr lang="en-US" dirty="0"/>
              <a:t>Identify, Inventory, and Disseminate Best Practices</a:t>
            </a:r>
          </a:p>
          <a:p>
            <a:pPr lvl="0"/>
            <a:r>
              <a:rPr lang="en-US" dirty="0"/>
              <a:t>Convene Stakeholders</a:t>
            </a:r>
          </a:p>
          <a:p>
            <a:pPr lvl="0"/>
            <a:r>
              <a:rPr lang="en-US" dirty="0"/>
              <a:t>Communication</a:t>
            </a:r>
          </a:p>
        </p:txBody>
      </p:sp>
      <p:sp>
        <p:nvSpPr>
          <p:cNvPr id="6" name="Title 1"/>
          <p:cNvSpPr>
            <a:spLocks noGrp="1"/>
          </p:cNvSpPr>
          <p:nvPr>
            <p:ph type="title"/>
          </p:nvPr>
        </p:nvSpPr>
        <p:spPr>
          <a:xfrm>
            <a:off x="457199" y="352028"/>
            <a:ext cx="8418945" cy="536972"/>
          </a:xfrm>
        </p:spPr>
        <p:txBody>
          <a:bodyPr/>
          <a:lstStyle/>
          <a:p>
            <a:r>
              <a:rPr lang="en-US" dirty="0"/>
              <a:t>Additional Recommendations for ASPPH and the Field</a:t>
            </a:r>
          </a:p>
        </p:txBody>
      </p:sp>
    </p:spTree>
    <p:extLst>
      <p:ext uri="{BB962C8B-B14F-4D97-AF65-F5344CB8AC3E}">
        <p14:creationId xmlns:p14="http://schemas.microsoft.com/office/powerpoint/2010/main" val="376922530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ASPPH Population Health Initiative: Additional Resources</a:t>
            </a:r>
          </a:p>
        </p:txBody>
      </p:sp>
      <p:sp>
        <p:nvSpPr>
          <p:cNvPr id="3" name="Content Placeholder 2"/>
          <p:cNvSpPr>
            <a:spLocks noGrp="1"/>
          </p:cNvSpPr>
          <p:nvPr>
            <p:ph idx="1"/>
          </p:nvPr>
        </p:nvSpPr>
        <p:spPr>
          <a:xfrm>
            <a:off x="558801" y="1896667"/>
            <a:ext cx="8127999" cy="3707606"/>
          </a:xfrm>
        </p:spPr>
        <p:txBody>
          <a:bodyPr>
            <a:normAutofit/>
          </a:bodyPr>
          <a:lstStyle/>
          <a:p>
            <a:pPr>
              <a:spcBef>
                <a:spcPts val="954"/>
              </a:spcBef>
              <a:buFont typeface="Arial" charset="0"/>
              <a:buChar char="•"/>
            </a:pPr>
            <a:r>
              <a:rPr lang="en-US" dirty="0">
                <a:latin typeface="Calibri" charset="0"/>
                <a:ea typeface="Calibri" charset="0"/>
                <a:cs typeface="Calibri" charset="0"/>
              </a:rPr>
              <a:t>ASPPH Conference Summary: </a:t>
            </a:r>
            <a:r>
              <a:rPr lang="en-US" dirty="0">
                <a:latin typeface="Calibri" charset="0"/>
                <a:ea typeface="Calibri" charset="0"/>
                <a:cs typeface="Calibri" charset="0"/>
                <a:hlinkClick r:id="rId3"/>
              </a:rPr>
              <a:t>Reconnecting Public Health and Health Care Delivery to Improve the Health of Populations</a:t>
            </a:r>
            <a:endParaRPr lang="en-US" dirty="0">
              <a:latin typeface="Calibri" charset="0"/>
              <a:ea typeface="Calibri" charset="0"/>
              <a:cs typeface="Calibri" charset="0"/>
            </a:endParaRPr>
          </a:p>
          <a:p>
            <a:pPr lvl="1">
              <a:spcBef>
                <a:spcPts val="954"/>
              </a:spcBef>
              <a:buFont typeface="Arial" charset="0"/>
              <a:buChar char="•"/>
            </a:pPr>
            <a:r>
              <a:rPr lang="en-US" dirty="0">
                <a:latin typeface="Calibri" charset="0"/>
                <a:ea typeface="Calibri" charset="0"/>
                <a:cs typeface="Calibri" charset="0"/>
              </a:rPr>
              <a:t>https://s3.amazonaws.com/</a:t>
            </a:r>
            <a:r>
              <a:rPr lang="en-US" dirty="0" err="1">
                <a:latin typeface="Calibri" charset="0"/>
                <a:ea typeface="Calibri" charset="0"/>
                <a:cs typeface="Calibri" charset="0"/>
              </a:rPr>
              <a:t>ASPPH_Media_Files</a:t>
            </a:r>
            <a:r>
              <a:rPr lang="en-US" dirty="0">
                <a:latin typeface="Calibri" charset="0"/>
                <a:ea typeface="Calibri" charset="0"/>
                <a:cs typeface="Calibri" charset="0"/>
              </a:rPr>
              <a:t>/Docs/</a:t>
            </a:r>
            <a:r>
              <a:rPr lang="en-US" dirty="0" err="1">
                <a:latin typeface="Calibri" charset="0"/>
                <a:ea typeface="Calibri" charset="0"/>
                <a:cs typeface="Calibri" charset="0"/>
              </a:rPr>
              <a:t>Reconnecting+Conference.pdf</a:t>
            </a:r>
            <a:endParaRPr lang="en-US" dirty="0">
              <a:latin typeface="Calibri" charset="0"/>
              <a:ea typeface="Calibri" charset="0"/>
              <a:cs typeface="Calibri" charset="0"/>
            </a:endParaRPr>
          </a:p>
          <a:p>
            <a:pPr>
              <a:spcBef>
                <a:spcPts val="954"/>
              </a:spcBef>
              <a:buFont typeface="Arial" charset="0"/>
              <a:buChar char="•"/>
            </a:pPr>
            <a:r>
              <a:rPr lang="en-US" dirty="0">
                <a:latin typeface="Calibri" charset="0"/>
                <a:ea typeface="Calibri" charset="0"/>
                <a:cs typeface="Calibri" charset="0"/>
              </a:rPr>
              <a:t>ASPPH Framing the Future: </a:t>
            </a:r>
            <a:r>
              <a:rPr lang="en-US" dirty="0">
                <a:latin typeface="Calibri" charset="0"/>
                <a:ea typeface="Calibri" charset="0"/>
                <a:cs typeface="Calibri" charset="0"/>
                <a:hlinkClick r:id="rId4"/>
              </a:rPr>
              <a:t>Population Health Across All Professions Expert Panel Report</a:t>
            </a:r>
            <a:endParaRPr lang="en-US" dirty="0">
              <a:latin typeface="Calibri" charset="0"/>
              <a:ea typeface="Calibri" charset="0"/>
              <a:cs typeface="Calibri" charset="0"/>
            </a:endParaRPr>
          </a:p>
          <a:p>
            <a:pPr lvl="1">
              <a:spcBef>
                <a:spcPts val="954"/>
              </a:spcBef>
              <a:buFont typeface="Arial" charset="0"/>
              <a:buChar char="•"/>
            </a:pPr>
            <a:r>
              <a:rPr lang="en-US" dirty="0">
                <a:latin typeface="Calibri" charset="0"/>
                <a:ea typeface="Calibri" charset="0"/>
                <a:cs typeface="Calibri" charset="0"/>
              </a:rPr>
              <a:t>http://</a:t>
            </a:r>
            <a:r>
              <a:rPr lang="en-US" dirty="0" err="1">
                <a:latin typeface="Calibri" charset="0"/>
                <a:ea typeface="Calibri" charset="0"/>
                <a:cs typeface="Calibri" charset="0"/>
              </a:rPr>
              <a:t>www.aspph.org</a:t>
            </a:r>
            <a:r>
              <a:rPr lang="en-US" dirty="0">
                <a:latin typeface="Calibri" charset="0"/>
                <a:ea typeface="Calibri" charset="0"/>
                <a:cs typeface="Calibri" charset="0"/>
              </a:rPr>
              <a:t>/</a:t>
            </a:r>
            <a:r>
              <a:rPr lang="en-US" dirty="0" err="1">
                <a:latin typeface="Calibri" charset="0"/>
                <a:ea typeface="Calibri" charset="0"/>
                <a:cs typeface="Calibri" charset="0"/>
              </a:rPr>
              <a:t>ftf</a:t>
            </a:r>
            <a:r>
              <a:rPr lang="en-US" dirty="0">
                <a:latin typeface="Calibri" charset="0"/>
                <a:ea typeface="Calibri" charset="0"/>
                <a:cs typeface="Calibri" charset="0"/>
              </a:rPr>
              <a:t>-reports/population-health-in-all-professions/</a:t>
            </a:r>
          </a:p>
          <a:p>
            <a:pPr>
              <a:spcBef>
                <a:spcPts val="954"/>
              </a:spcBef>
              <a:buFont typeface="Arial" charset="0"/>
              <a:buChar char="•"/>
            </a:pPr>
            <a:r>
              <a:rPr lang="en-US" dirty="0">
                <a:latin typeface="Calibri" charset="0"/>
                <a:ea typeface="Calibri" charset="0"/>
                <a:cs typeface="Calibri" charset="0"/>
              </a:rPr>
              <a:t>CEPH </a:t>
            </a:r>
            <a:r>
              <a:rPr lang="en-US" dirty="0">
                <a:latin typeface="Calibri" charset="0"/>
                <a:ea typeface="Calibri" charset="0"/>
                <a:cs typeface="Calibri" charset="0"/>
                <a:hlinkClick r:id="rId5"/>
              </a:rPr>
              <a:t>Accreditation Standards</a:t>
            </a:r>
            <a:endParaRPr lang="en-US" dirty="0">
              <a:latin typeface="Calibri" charset="0"/>
              <a:ea typeface="Calibri" charset="0"/>
              <a:cs typeface="Calibri" charset="0"/>
            </a:endParaRPr>
          </a:p>
          <a:p>
            <a:pPr lvl="1">
              <a:spcBef>
                <a:spcPts val="954"/>
              </a:spcBef>
              <a:buFont typeface="Arial" charset="0"/>
              <a:buChar char="•"/>
            </a:pPr>
            <a:r>
              <a:rPr lang="en-US" dirty="0">
                <a:latin typeface="Calibri" charset="0"/>
                <a:ea typeface="Calibri" charset="0"/>
                <a:cs typeface="Calibri" charset="0"/>
              </a:rPr>
              <a:t>https://</a:t>
            </a:r>
            <a:r>
              <a:rPr lang="en-US" dirty="0" err="1">
                <a:latin typeface="Calibri" charset="0"/>
                <a:ea typeface="Calibri" charset="0"/>
                <a:cs typeface="Calibri" charset="0"/>
              </a:rPr>
              <a:t>ceph.org</a:t>
            </a:r>
            <a:r>
              <a:rPr lang="en-US" dirty="0">
                <a:latin typeface="Calibri" charset="0"/>
                <a:ea typeface="Calibri" charset="0"/>
                <a:cs typeface="Calibri" charset="0"/>
              </a:rPr>
              <a:t>/criteria-revision/</a:t>
            </a:r>
          </a:p>
          <a:p>
            <a:pPr lvl="1">
              <a:spcBef>
                <a:spcPts val="954"/>
              </a:spcBef>
              <a:buFont typeface="Arial" charset="0"/>
              <a:buChar char="•"/>
            </a:pPr>
            <a:endParaRPr lang="en-US" sz="2100" dirty="0"/>
          </a:p>
          <a:p>
            <a:pPr>
              <a:spcBef>
                <a:spcPts val="954"/>
              </a:spcBef>
              <a:buFont typeface="Arial" charset="0"/>
              <a:buChar char="•"/>
            </a:pPr>
            <a:endParaRPr lang="en-US" dirty="0"/>
          </a:p>
          <a:p>
            <a:pPr marL="0" indent="0">
              <a:spcBef>
                <a:spcPts val="954"/>
              </a:spcBef>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110342456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Information</a:t>
            </a:r>
          </a:p>
        </p:txBody>
      </p:sp>
      <p:sp>
        <p:nvSpPr>
          <p:cNvPr id="3" name="Content Placeholder 2"/>
          <p:cNvSpPr>
            <a:spLocks noGrp="1"/>
          </p:cNvSpPr>
          <p:nvPr>
            <p:ph idx="1"/>
          </p:nvPr>
        </p:nvSpPr>
        <p:spPr/>
        <p:txBody>
          <a:bodyPr>
            <a:normAutofit/>
          </a:bodyPr>
          <a:lstStyle/>
          <a:p>
            <a:pPr marL="0" indent="0">
              <a:buNone/>
            </a:pPr>
            <a:endParaRPr lang="en-US" sz="1650" dirty="0">
              <a:latin typeface="Calibri" charset="0"/>
              <a:ea typeface="Calibri" charset="0"/>
              <a:cs typeface="Calibri" charset="0"/>
            </a:endParaRPr>
          </a:p>
          <a:p>
            <a:pPr marL="0" indent="0">
              <a:buNone/>
            </a:pPr>
            <a:r>
              <a:rPr lang="en-US" dirty="0">
                <a:latin typeface="Calibri" charset="0"/>
                <a:ea typeface="Calibri" charset="0"/>
                <a:cs typeface="Calibri" charset="0"/>
              </a:rPr>
              <a:t>For more information about this Population Health Initiative contact:</a:t>
            </a:r>
          </a:p>
          <a:p>
            <a:endParaRPr lang="en-US" sz="1800" dirty="0">
              <a:latin typeface="Calibri" charset="0"/>
              <a:ea typeface="Calibri" charset="0"/>
              <a:cs typeface="Calibri" charset="0"/>
            </a:endParaRPr>
          </a:p>
          <a:p>
            <a:pPr marL="300038" lvl="1" indent="0">
              <a:buNone/>
            </a:pPr>
            <a:r>
              <a:rPr lang="en-US" dirty="0">
                <a:latin typeface="Calibri" charset="0"/>
                <a:ea typeface="Calibri" charset="0"/>
                <a:cs typeface="Calibri" charset="0"/>
              </a:rPr>
              <a:t>Tony </a:t>
            </a:r>
            <a:r>
              <a:rPr lang="en-US" dirty="0" err="1">
                <a:latin typeface="Calibri" charset="0"/>
                <a:ea typeface="Calibri" charset="0"/>
                <a:cs typeface="Calibri" charset="0"/>
              </a:rPr>
              <a:t>Mazzaschi</a:t>
            </a:r>
            <a:r>
              <a:rPr lang="en-US" dirty="0">
                <a:latin typeface="Calibri" charset="0"/>
                <a:ea typeface="Calibri" charset="0"/>
                <a:cs typeface="Calibri" charset="0"/>
              </a:rPr>
              <a:t>, Senior Director for Policy and Research</a:t>
            </a:r>
          </a:p>
          <a:p>
            <a:pPr marL="300038" lvl="1" indent="0">
              <a:buNone/>
            </a:pPr>
            <a:r>
              <a:rPr lang="en-US" dirty="0">
                <a:latin typeface="Calibri" charset="0"/>
                <a:ea typeface="Calibri" charset="0"/>
                <a:cs typeface="Calibri" charset="0"/>
              </a:rPr>
              <a:t>Association of Schools and Programs of Public Health</a:t>
            </a:r>
          </a:p>
          <a:p>
            <a:pPr marL="300038" lvl="1" indent="0">
              <a:buNone/>
            </a:pPr>
            <a:r>
              <a:rPr lang="en-US" dirty="0">
                <a:latin typeface="Calibri" charset="0"/>
                <a:ea typeface="Calibri" charset="0"/>
                <a:cs typeface="Calibri" charset="0"/>
              </a:rPr>
              <a:t>1900 M Street NW, Suite 710</a:t>
            </a:r>
          </a:p>
          <a:p>
            <a:pPr marL="300038" lvl="1" indent="0">
              <a:buNone/>
            </a:pPr>
            <a:r>
              <a:rPr lang="en-US" dirty="0">
                <a:latin typeface="Calibri" charset="0"/>
                <a:ea typeface="Calibri" charset="0"/>
                <a:cs typeface="Calibri" charset="0"/>
              </a:rPr>
              <a:t>Washington, DC 20036</a:t>
            </a:r>
          </a:p>
          <a:p>
            <a:pPr marL="300038" lvl="1" indent="0">
              <a:buNone/>
            </a:pPr>
            <a:r>
              <a:rPr lang="en-US" dirty="0">
                <a:latin typeface="Calibri" charset="0"/>
                <a:ea typeface="Calibri" charset="0"/>
                <a:cs typeface="Calibri" charset="0"/>
              </a:rPr>
              <a:t>(202) 296-1099</a:t>
            </a:r>
          </a:p>
          <a:p>
            <a:pPr marL="300038" lvl="1" indent="0">
              <a:buNone/>
            </a:pPr>
            <a:r>
              <a:rPr lang="en-US" dirty="0" err="1">
                <a:latin typeface="Calibri" charset="0"/>
                <a:ea typeface="Calibri" charset="0"/>
                <a:cs typeface="Calibri" charset="0"/>
              </a:rPr>
              <a:t>TMazzaschi@aspph.org</a:t>
            </a:r>
            <a:r>
              <a:rPr lang="en-US" dirty="0">
                <a:latin typeface="Calibri" charset="0"/>
                <a:ea typeface="Calibri" charset="0"/>
                <a:cs typeface="Calibri" charset="0"/>
              </a:rPr>
              <a:t> </a:t>
            </a:r>
          </a:p>
          <a:p>
            <a:pPr marL="0" indent="0">
              <a:buNone/>
            </a:pPr>
            <a:endParaRPr lang="en-US" sz="1650" dirty="0"/>
          </a:p>
        </p:txBody>
      </p:sp>
    </p:spTree>
    <p:extLst>
      <p:ext uri="{BB962C8B-B14F-4D97-AF65-F5344CB8AC3E}">
        <p14:creationId xmlns:p14="http://schemas.microsoft.com/office/powerpoint/2010/main" val="1695919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Population Health Definition</a:t>
            </a:r>
          </a:p>
        </p:txBody>
      </p:sp>
      <p:sp>
        <p:nvSpPr>
          <p:cNvPr id="3" name="Content Placeholder 2"/>
          <p:cNvSpPr>
            <a:spLocks noGrp="1"/>
          </p:cNvSpPr>
          <p:nvPr>
            <p:ph idx="1"/>
          </p:nvPr>
        </p:nvSpPr>
        <p:spPr>
          <a:xfrm>
            <a:off x="457200" y="1706335"/>
            <a:ext cx="7338822" cy="3644834"/>
          </a:xfrm>
        </p:spPr>
        <p:txBody>
          <a:bodyPr/>
          <a:lstStyle/>
          <a:p>
            <a:endParaRPr lang="en-US" sz="1800" dirty="0">
              <a:latin typeface="Aleo" panose="020F0502020204030203"/>
              <a:ea typeface="Calibri" panose="020F0502020204030204" pitchFamily="34" charset="0"/>
              <a:cs typeface="Calibri" panose="020F0502020204030204" pitchFamily="34" charset="0"/>
            </a:endParaRPr>
          </a:p>
          <a:p>
            <a:pPr marL="0" indent="0">
              <a:buNone/>
            </a:pPr>
            <a:endParaRPr lang="en-US" dirty="0">
              <a:latin typeface="Aleo" panose="020F0502020204030203"/>
            </a:endParaRPr>
          </a:p>
        </p:txBody>
      </p:sp>
      <p:sp>
        <p:nvSpPr>
          <p:cNvPr id="4" name="Content Placeholder 2"/>
          <p:cNvSpPr txBox="1">
            <a:spLocks/>
          </p:cNvSpPr>
          <p:nvPr/>
        </p:nvSpPr>
        <p:spPr bwMode="auto">
          <a:xfrm>
            <a:off x="457200" y="1898650"/>
            <a:ext cx="7886700" cy="356681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342900" indent="-342900" algn="l" rtl="0" eaLnBrk="1" fontAlgn="base" hangingPunct="1">
              <a:spcBef>
                <a:spcPct val="20000"/>
              </a:spcBef>
              <a:spcAft>
                <a:spcPct val="0"/>
              </a:spcAft>
              <a:buClr>
                <a:srgbClr val="56BBB5"/>
              </a:buClr>
              <a:buFont typeface="Arial" panose="020B0604020202020204" pitchFamily="34" charset="0"/>
              <a:buChar char="•"/>
              <a:defRPr sz="2800" b="0" kern="1200">
                <a:solidFill>
                  <a:schemeClr val="tx1"/>
                </a:solidFill>
                <a:latin typeface="Source Sans Pro" panose="020B0503030403020204" pitchFamily="34" charset="0"/>
                <a:ea typeface="+mn-ea"/>
                <a:cs typeface="Arial" panose="020B0604020202020204" pitchFamily="34" charset="0"/>
              </a:defRPr>
            </a:lvl1pPr>
            <a:lvl2pPr marL="742950" indent="-285750" algn="l" rtl="0" eaLnBrk="1" fontAlgn="base" hangingPunct="1">
              <a:spcBef>
                <a:spcPct val="20000"/>
              </a:spcBef>
              <a:spcAft>
                <a:spcPct val="0"/>
              </a:spcAft>
              <a:buClr>
                <a:srgbClr val="56BBB5"/>
              </a:buClr>
              <a:buFont typeface="Arial" panose="020B0604020202020204" pitchFamily="34" charset="0"/>
              <a:buChar char="•"/>
              <a:defRPr sz="2400" b="0" kern="1200">
                <a:solidFill>
                  <a:schemeClr val="tx1"/>
                </a:solidFill>
                <a:latin typeface="Source Sans Pro" panose="020B0503030403020204" pitchFamily="34" charset="0"/>
                <a:ea typeface="+mn-ea"/>
                <a:cs typeface="Arial" panose="020B0604020202020204" pitchFamily="34" charset="0"/>
              </a:defRPr>
            </a:lvl2pPr>
            <a:lvl3pPr marL="1143000" indent="-228600" algn="l" rtl="0" eaLnBrk="1" fontAlgn="base" hangingPunct="1">
              <a:spcBef>
                <a:spcPct val="20000"/>
              </a:spcBef>
              <a:spcAft>
                <a:spcPct val="0"/>
              </a:spcAft>
              <a:buClr>
                <a:srgbClr val="56BBB5"/>
              </a:buClr>
              <a:buFont typeface="Arial" panose="020B0604020202020204" pitchFamily="34" charset="0"/>
              <a:buChar char="•"/>
              <a:defRPr sz="2400" kern="1200">
                <a:solidFill>
                  <a:schemeClr val="tx1"/>
                </a:solidFill>
                <a:latin typeface="Source Sans Pro" panose="020B0503030403020204" pitchFamily="34" charset="0"/>
                <a:ea typeface="+mn-ea"/>
                <a:cs typeface="Arial" panose="020B0604020202020204" pitchFamily="34" charset="0"/>
              </a:defRPr>
            </a:lvl3pPr>
            <a:lvl4pPr marL="1600200" indent="-228600" algn="l" rtl="0" eaLnBrk="1" fontAlgn="base" hangingPunct="1">
              <a:spcBef>
                <a:spcPct val="20000"/>
              </a:spcBef>
              <a:spcAft>
                <a:spcPct val="0"/>
              </a:spcAft>
              <a:buClr>
                <a:srgbClr val="56BBB5"/>
              </a:buClr>
              <a:buFont typeface="Arial" panose="020B0604020202020204" pitchFamily="34" charset="0"/>
              <a:buChar char="•"/>
              <a:defRPr sz="2400" kern="1200">
                <a:solidFill>
                  <a:schemeClr val="tx1"/>
                </a:solidFill>
                <a:latin typeface="Source Sans Pro" panose="020B0503030403020204" pitchFamily="34" charset="0"/>
                <a:ea typeface="+mn-ea"/>
                <a:cs typeface="Arial" panose="020B0604020202020204" pitchFamily="34" charset="0"/>
              </a:defRPr>
            </a:lvl4pPr>
            <a:lvl5pPr marL="2057400" indent="-228600" algn="l" rtl="0" eaLnBrk="1" fontAlgn="base" hangingPunct="1">
              <a:spcBef>
                <a:spcPct val="20000"/>
              </a:spcBef>
              <a:spcAft>
                <a:spcPct val="0"/>
              </a:spcAft>
              <a:buClr>
                <a:srgbClr val="56BBB5"/>
              </a:buClr>
              <a:buFont typeface="Arial" panose="020B0604020202020204" pitchFamily="34" charset="0"/>
              <a:buChar char="•"/>
              <a:defRPr sz="2400" kern="1200">
                <a:solidFill>
                  <a:schemeClr val="tx1"/>
                </a:solidFill>
                <a:latin typeface="Source Sans Pro" panose="020B0503030403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800" dirty="0">
                <a:latin typeface="Calibri" charset="0"/>
                <a:ea typeface="Calibri" charset="0"/>
                <a:cs typeface="Calibri" charset="0"/>
              </a:rPr>
              <a:t>The definition of ‘Population Health’ was a recurring discussion in this project</a:t>
            </a:r>
          </a:p>
          <a:p>
            <a:r>
              <a:rPr lang="en-US" sz="1800" dirty="0">
                <a:latin typeface="Calibri" charset="0"/>
                <a:ea typeface="Calibri" charset="0"/>
                <a:cs typeface="Calibri" charset="0"/>
              </a:rPr>
              <a:t>For purposes of this project, the definition used was:</a:t>
            </a:r>
          </a:p>
          <a:p>
            <a:pPr lvl="1"/>
            <a:r>
              <a:rPr lang="en-US" sz="1800" i="1" dirty="0">
                <a:latin typeface="Calibri" charset="0"/>
                <a:ea typeface="Calibri" charset="0"/>
                <a:cs typeface="Calibri" charset="0"/>
              </a:rPr>
              <a:t>The health of a population including the distribution of health outcomes and disparities of the population.</a:t>
            </a:r>
          </a:p>
          <a:p>
            <a:r>
              <a:rPr lang="en-US" sz="1800" dirty="0">
                <a:latin typeface="Calibri" charset="0"/>
                <a:ea typeface="Calibri" charset="0"/>
                <a:cs typeface="Calibri" charset="0"/>
              </a:rPr>
              <a:t>While also noting that health in the 21</a:t>
            </a:r>
            <a:r>
              <a:rPr lang="en-US" sz="1800" baseline="30000" dirty="0">
                <a:latin typeface="Calibri" charset="0"/>
                <a:ea typeface="Calibri" charset="0"/>
                <a:cs typeface="Calibri" charset="0"/>
              </a:rPr>
              <a:t>st</a:t>
            </a:r>
            <a:r>
              <a:rPr lang="en-US" sz="1800" dirty="0">
                <a:latin typeface="Calibri" charset="0"/>
                <a:ea typeface="Calibri" charset="0"/>
                <a:cs typeface="Calibri" charset="0"/>
              </a:rPr>
              <a:t> century is:</a:t>
            </a:r>
          </a:p>
          <a:p>
            <a:pPr lvl="1"/>
            <a:r>
              <a:rPr lang="en-US" sz="1650" dirty="0">
                <a:latin typeface="Calibri" charset="0"/>
                <a:ea typeface="Calibri" charset="0"/>
                <a:cs typeface="Calibri" charset="0"/>
              </a:rPr>
              <a:t>Collaborative, connective, creative</a:t>
            </a:r>
          </a:p>
          <a:p>
            <a:pPr lvl="1"/>
            <a:r>
              <a:rPr lang="en-US" sz="1650" dirty="0">
                <a:latin typeface="Calibri" charset="0"/>
                <a:ea typeface="Calibri" charset="0"/>
                <a:cs typeface="Calibri" charset="0"/>
              </a:rPr>
              <a:t>Interdisciplinary and trans-disciplinary</a:t>
            </a:r>
          </a:p>
          <a:p>
            <a:pPr lvl="1"/>
            <a:r>
              <a:rPr lang="en-US" sz="1650" dirty="0">
                <a:latin typeface="Calibri" charset="0"/>
                <a:ea typeface="Calibri" charset="0"/>
                <a:cs typeface="Calibri" charset="0"/>
              </a:rPr>
              <a:t>Cross-sector, cross-system</a:t>
            </a:r>
          </a:p>
          <a:p>
            <a:pPr lvl="1"/>
            <a:r>
              <a:rPr lang="en-US" sz="1650" dirty="0">
                <a:latin typeface="Calibri" charset="0"/>
                <a:ea typeface="Calibri" charset="0"/>
                <a:cs typeface="Calibri" charset="0"/>
              </a:rPr>
              <a:t>Civic: local, regional, national </a:t>
            </a:r>
          </a:p>
          <a:p>
            <a:pPr lvl="1"/>
            <a:r>
              <a:rPr lang="en-US" sz="1650" dirty="0">
                <a:latin typeface="Calibri" charset="0"/>
                <a:ea typeface="Calibri" charset="0"/>
                <a:cs typeface="Calibri" charset="0"/>
              </a:rPr>
              <a:t>Global</a:t>
            </a:r>
          </a:p>
          <a:p>
            <a:pPr lvl="1"/>
            <a:r>
              <a:rPr lang="en-US" sz="1650" dirty="0">
                <a:latin typeface="Calibri" charset="0"/>
                <a:ea typeface="Calibri" charset="0"/>
                <a:cs typeface="Calibri" charset="0"/>
              </a:rPr>
              <a:t>Digital</a:t>
            </a:r>
          </a:p>
          <a:p>
            <a:endParaRPr lang="en-US" sz="1800" dirty="0">
              <a:latin typeface="Aleo" panose="020F0502020204030203"/>
              <a:ea typeface="Calibri" panose="020F0502020204030204" pitchFamily="34" charset="0"/>
              <a:cs typeface="Calibri" panose="020F0502020204030204" pitchFamily="34" charset="0"/>
            </a:endParaRPr>
          </a:p>
          <a:p>
            <a:pPr marL="0" indent="0">
              <a:buNone/>
            </a:pPr>
            <a:endParaRPr lang="en-US" sz="2100" dirty="0">
              <a:latin typeface="Aleo" panose="020F0502020204030203"/>
            </a:endParaRPr>
          </a:p>
        </p:txBody>
      </p:sp>
    </p:spTree>
    <p:extLst>
      <p:ext uri="{BB962C8B-B14F-4D97-AF65-F5344CB8AC3E}">
        <p14:creationId xmlns:p14="http://schemas.microsoft.com/office/powerpoint/2010/main" val="2017392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9572" y="3022657"/>
            <a:ext cx="6172200" cy="857250"/>
          </a:xfrm>
        </p:spPr>
        <p:txBody>
          <a:bodyPr>
            <a:normAutofit/>
          </a:bodyPr>
          <a:lstStyle/>
          <a:p>
            <a:pPr algn="ctr"/>
            <a:r>
              <a:rPr lang="en-US" dirty="0"/>
              <a:t>Initiative Activities</a:t>
            </a:r>
          </a:p>
        </p:txBody>
      </p:sp>
    </p:spTree>
    <p:extLst>
      <p:ext uri="{BB962C8B-B14F-4D97-AF65-F5344CB8AC3E}">
        <p14:creationId xmlns:p14="http://schemas.microsoft.com/office/powerpoint/2010/main" val="130828099"/>
      </p:ext>
    </p:extLst>
  </p:cSld>
  <p:clrMapOvr>
    <a:masterClrMapping/>
  </p:clrMapOvr>
</p:sld>
</file>

<file path=ppt/theme/theme1.xml><?xml version="1.0" encoding="utf-8"?>
<a:theme xmlns:a="http://schemas.openxmlformats.org/drawingml/2006/main" name="ASPH_temp">
  <a:themeElements>
    <a:clrScheme name="ASPPH">
      <a:dk1>
        <a:srgbClr val="4C4C64"/>
      </a:dk1>
      <a:lt1>
        <a:sysClr val="window" lastClr="FFFFFF"/>
      </a:lt1>
      <a:dk2>
        <a:srgbClr val="006B94"/>
      </a:dk2>
      <a:lt2>
        <a:srgbClr val="E4FAF5"/>
      </a:lt2>
      <a:accent1>
        <a:srgbClr val="2785A1"/>
      </a:accent1>
      <a:accent2>
        <a:srgbClr val="374EB0"/>
      </a:accent2>
      <a:accent3>
        <a:srgbClr val="FF7A23"/>
      </a:accent3>
      <a:accent4>
        <a:srgbClr val="59BAA8"/>
      </a:accent4>
      <a:accent5>
        <a:srgbClr val="00115F"/>
      </a:accent5>
      <a:accent6>
        <a:srgbClr val="FF5237"/>
      </a:accent6>
      <a:hlink>
        <a:srgbClr val="0064AA"/>
      </a:hlink>
      <a:folHlink>
        <a:srgbClr val="0064A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PresentationTemplate-SJC.pptx" id="{8CCEDE12-ACC9-4ECC-B612-99D645E07820}" vid="{45381130-0AB9-477A-8E05-19AA293CFA5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2554</TotalTime>
  <Words>5803</Words>
  <Application>Microsoft Office PowerPoint</Application>
  <PresentationFormat>On-screen Show (4:3)</PresentationFormat>
  <Paragraphs>495</Paragraphs>
  <Slides>79</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79</vt:i4>
      </vt:variant>
    </vt:vector>
  </HeadingPairs>
  <TitlesOfParts>
    <vt:vector size="87" baseType="lpstr">
      <vt:lpstr>Aleo</vt:lpstr>
      <vt:lpstr>Arial</vt:lpstr>
      <vt:lpstr>Calibri</vt:lpstr>
      <vt:lpstr>Source Sans Pro</vt:lpstr>
      <vt:lpstr>Symbol</vt:lpstr>
      <vt:lpstr>Tahoma</vt:lpstr>
      <vt:lpstr>Times New Roman</vt:lpstr>
      <vt:lpstr>ASPH_temp</vt:lpstr>
      <vt:lpstr>ASPPH Population Health Initiative: Overview  February 2018</vt:lpstr>
      <vt:lpstr>Population Health Initiative Overview: Content</vt:lpstr>
      <vt:lpstr>Acknowledgements</vt:lpstr>
      <vt:lpstr>ASPPH Population Health Leadership Group</vt:lpstr>
      <vt:lpstr>Population Health Leadership Group</vt:lpstr>
      <vt:lpstr>Population Health Leadership Group - Charge</vt:lpstr>
      <vt:lpstr>Definition of Population Health</vt:lpstr>
      <vt:lpstr>Population Health Definition</vt:lpstr>
      <vt:lpstr>Initiative Activities</vt:lpstr>
      <vt:lpstr>Population Health Initiative: Activities</vt:lpstr>
      <vt:lpstr>ASPPH Member Survey</vt:lpstr>
      <vt:lpstr>Population Health Initiative: ASPPH Member Survey</vt:lpstr>
      <vt:lpstr>Population Health Initiative: Survey Approach</vt:lpstr>
      <vt:lpstr>Population Health Initiative: Survey Overall Findings</vt:lpstr>
      <vt:lpstr>Survey: Detailed Findings by Question</vt:lpstr>
      <vt:lpstr>Question 1. Population health activities in which schools or programs are engaged and level of engagement </vt:lpstr>
      <vt:lpstr>Question 1: Current Levels of Engagement, continued</vt:lpstr>
      <vt:lpstr>Question 1: Population health activities in which schools or programs are engaged and level of engagement (cont.)</vt:lpstr>
      <vt:lpstr>Question 2. Schools’ or programs’ working relationships on population health with others in the parent institution </vt:lpstr>
      <vt:lpstr>Question 2. Relationships, continued</vt:lpstr>
      <vt:lpstr>Question 2. Schools’ or programs’ working relationships on population health issues with groups in their parent institution (cont.)</vt:lpstr>
      <vt:lpstr>Question 3: Schools’ or program’s working relationships on population health issues with external organizations</vt:lpstr>
      <vt:lpstr>Question 3 Findings: Health Care System Relationships</vt:lpstr>
      <vt:lpstr>School or program’s relationships on population health issues with external organizations – HEALTH CARE SYSTEM </vt:lpstr>
      <vt:lpstr>Question 3 Findings: Local Government Relationships</vt:lpstr>
      <vt:lpstr>School or program’s current working relationships on population health issues with external organizations – LOCAL GOVERNMENT AGENCIES </vt:lpstr>
      <vt:lpstr>Question 3 Findings: State Government Relationships</vt:lpstr>
      <vt:lpstr>School or program’s current working relationship on population health issues with external organizations – STATE AGENCIES </vt:lpstr>
      <vt:lpstr>Question 3 Findings: Other Organization Relationships</vt:lpstr>
      <vt:lpstr>School’s or program’s working relationships on population health issues with OTHER external organizations (highest level of engagement)</vt:lpstr>
      <vt:lpstr>School’s or program’s working relationship on population health issues with OTHER external organizations (mid-level of engagement)</vt:lpstr>
      <vt:lpstr>School’s or program’s working relationship on population health issues with OTHER external organizations (lowest level of engagement)</vt:lpstr>
      <vt:lpstr>Other Partners Mentioned By Survey Respondents</vt:lpstr>
      <vt:lpstr>Question 4. Level of need for each resource or expertise within the respondent’s school or program</vt:lpstr>
      <vt:lpstr>Question 4. Level of need for each resource or expertise in the respondent’s school or program (greatest need)</vt:lpstr>
      <vt:lpstr>Question 4. Level of need for each resource or expertise in the respondent’s school or program (smallest need)</vt:lpstr>
      <vt:lpstr>Question 5. Level of need for resources or expertise across ASPPH membership</vt:lpstr>
      <vt:lpstr>Question 5. Level of need for each resource or expertise across ASPPH members as a whole (greatest need)</vt:lpstr>
      <vt:lpstr>Question 5. Level of need for each resource or expertise across ASPPH members as a whole (smallest need)</vt:lpstr>
      <vt:lpstr>Question 6. Successful population health initiatives at schools or programs </vt:lpstr>
      <vt:lpstr>Question 7. Challenges in population health initiatives at schools or programs</vt:lpstr>
      <vt:lpstr>Question 8. Other information about population health activities at the schools or programs</vt:lpstr>
      <vt:lpstr>External Stakeholder Interviews</vt:lpstr>
      <vt:lpstr>Population Health Initiative: External Stakeholder Interviews</vt:lpstr>
      <vt:lpstr>Population Health Initiative: Interview Topics</vt:lpstr>
      <vt:lpstr>How Interviewees Define Population Health</vt:lpstr>
      <vt:lpstr>Interviewees’ Approach to Improving Population Health </vt:lpstr>
      <vt:lpstr>Interview Quotes: What Are Population Health Activities?</vt:lpstr>
      <vt:lpstr>Interview Quotes: Where Public Health Schools and Programs Add Value</vt:lpstr>
      <vt:lpstr>Opportunities as Perceived by Interviewees</vt:lpstr>
      <vt:lpstr>Interview Quotes: Perceived Opportunities</vt:lpstr>
      <vt:lpstr>Interview Quotes: Perceived Opportunities (continued) </vt:lpstr>
      <vt:lpstr>Interview Quotes: Needed Activities or Skills</vt:lpstr>
      <vt:lpstr>Interview Quotes: Needed Activities or Skills (continued)</vt:lpstr>
      <vt:lpstr>Roundtables and Forum</vt:lpstr>
      <vt:lpstr>Population Health Initiative: Roundtables</vt:lpstr>
      <vt:lpstr>Population Health Initiative: Roundtables Purpose</vt:lpstr>
      <vt:lpstr>Four Emerging Population Health Trends</vt:lpstr>
      <vt:lpstr>Roundtable: Questions Discussed for Each Theme</vt:lpstr>
      <vt:lpstr>Key Questions Identified by Roundtable Participants</vt:lpstr>
      <vt:lpstr>Key Questions Identified by Roundtable Participants (cont.)</vt:lpstr>
      <vt:lpstr>TREND ONE: Successful population health efforts require cross-sector understanding, connections, leadership, engagement, and shared implementation of “health in all policies”</vt:lpstr>
      <vt:lpstr>TREND ONE: Successful population health efforts require cross-sector understanding, connections, leadership, engagement, and shared implementation of “health in all policies” (continued)</vt:lpstr>
      <vt:lpstr>TREND TWO: The health care system is undergoing a major transformation with business models that increasingly reward population health improvement and cost control. This creates a rare opportunity for a wider range of sectors—including but not limited to health care and public health—to partner and collaborate.</vt:lpstr>
      <vt:lpstr>TREND TWO: The health care system is undergoing a major transformation with business models that increasingly reward population health improvement and cost control. This creates a rare opportunity for a wider range of sectors—including but not limited to health care and public health—to partner and collaborate. (continued)</vt:lpstr>
      <vt:lpstr>TREND THREE: To fulfill their mission to protect and improve the health of the general population, public health agencies require innovation that applies a broader and more inclusive perspective. New strategies are needed to engage in cross-sector partnerships with a much larger mix of different types of stakeholders who will bring practical and multi-faceted resources to the table.</vt:lpstr>
      <vt:lpstr>TREND FOUR: The workforce needed to enable and catalyze population health improvement requires new skill sets, including the ability to deploy important public health and population health concepts within all sectors</vt:lpstr>
      <vt:lpstr>Competencies of Future Workforce</vt:lpstr>
      <vt:lpstr>Population Health Initiative: Forum</vt:lpstr>
      <vt:lpstr>Population Health Initiative: Forum</vt:lpstr>
      <vt:lpstr>Forum Topic: Research and Evaluation</vt:lpstr>
      <vt:lpstr>Forum Topic: Future Workforce Education and Training</vt:lpstr>
      <vt:lpstr>Forum Topic: Community Partnerships and Institutional Leadership</vt:lpstr>
      <vt:lpstr>Recommendations: Community Partnerships &amp; Institutional Leadership</vt:lpstr>
      <vt:lpstr>Recommendations: Future Workforce Education &amp; Training</vt:lpstr>
      <vt:lpstr>Recommendations: Research &amp; Evaluation</vt:lpstr>
      <vt:lpstr>Additional Recommendations for ASPPH and the Field</vt:lpstr>
      <vt:lpstr>ASPPH Population Health Initiative: Additional Resources</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ASPPH Population Health Leadership Group</dc:subject>
  <dc:creator>TMazzaschi@aspph.org</dc:creator>
  <cp:lastModifiedBy>Tony J. Mazzaschi</cp:lastModifiedBy>
  <cp:revision>130</cp:revision>
  <cp:lastPrinted>2017-08-03T16:16:22Z</cp:lastPrinted>
  <dcterms:created xsi:type="dcterms:W3CDTF">2017-06-17T16:34:50Z</dcterms:created>
  <dcterms:modified xsi:type="dcterms:W3CDTF">2018-02-12T22:52:39Z</dcterms:modified>
  <cp:category>Population Health</cp:category>
</cp:coreProperties>
</file>